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grandir" panose="020B0604020202020204" charset="0"/>
      <p:regular r:id="rId14"/>
    </p:embeddedFont>
    <p:embeddedFont>
      <p:font typeface="Agrandir Bold" panose="020B0604020202020204" charset="0"/>
      <p:regular r:id="rId15"/>
    </p:embeddedFont>
    <p:embeddedFont>
      <p:font typeface="Arimo"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8" Type="http://schemas.openxmlformats.org/officeDocument/2006/relationships/image" Target="../media/image35.gif"/><Relationship Id="rId13" Type="http://schemas.openxmlformats.org/officeDocument/2006/relationships/image" Target="../media/image38.gif"/><Relationship Id="rId3" Type="http://schemas.openxmlformats.org/officeDocument/2006/relationships/image" Target="../media/image16.gif"/><Relationship Id="rId7" Type="http://schemas.openxmlformats.org/officeDocument/2006/relationships/image" Target="../media/image34.gif"/><Relationship Id="rId12" Type="http://schemas.openxmlformats.org/officeDocument/2006/relationships/image" Target="../media/image12.gif"/><Relationship Id="rId2" Type="http://schemas.openxmlformats.org/officeDocument/2006/relationships/image" Target="../media/image31.gif"/><Relationship Id="rId1" Type="http://schemas.openxmlformats.org/officeDocument/2006/relationships/slideLayout" Target="../slideLayouts/slideLayout7.xml"/><Relationship Id="rId6" Type="http://schemas.openxmlformats.org/officeDocument/2006/relationships/image" Target="../media/image33.gif"/><Relationship Id="rId11" Type="http://schemas.openxmlformats.org/officeDocument/2006/relationships/image" Target="../media/image9.gif"/><Relationship Id="rId5" Type="http://schemas.openxmlformats.org/officeDocument/2006/relationships/image" Target="../media/image32.gif"/><Relationship Id="rId15" Type="http://schemas.openxmlformats.org/officeDocument/2006/relationships/image" Target="../media/image40.png"/><Relationship Id="rId10" Type="http://schemas.openxmlformats.org/officeDocument/2006/relationships/image" Target="../media/image37.gif"/><Relationship Id="rId4" Type="http://schemas.openxmlformats.org/officeDocument/2006/relationships/image" Target="../media/image1.gif"/><Relationship Id="rId9" Type="http://schemas.openxmlformats.org/officeDocument/2006/relationships/image" Target="../media/image36.gif"/><Relationship Id="rId14" Type="http://schemas.openxmlformats.org/officeDocument/2006/relationships/image" Target="../media/image39.gif"/></Relationships>
</file>

<file path=ppt/slides/_rels/slide11.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13.gif"/><Relationship Id="rId18" Type="http://schemas.openxmlformats.org/officeDocument/2006/relationships/hyperlink" Target="https://ieeexplore.ieee.org/abstract/document/10511733" TargetMode="External"/><Relationship Id="rId3" Type="http://schemas.openxmlformats.org/officeDocument/2006/relationships/image" Target="../media/image42.gif"/><Relationship Id="rId7" Type="http://schemas.openxmlformats.org/officeDocument/2006/relationships/image" Target="../media/image45.gif"/><Relationship Id="rId12" Type="http://schemas.openxmlformats.org/officeDocument/2006/relationships/image" Target="../media/image50.gif"/><Relationship Id="rId17" Type="http://schemas.openxmlformats.org/officeDocument/2006/relationships/hyperlink" Target="https://www.researchgate.net/profile/Faisal-Adhinata-2/publication/357756596_Gender_Classification_on_Video_Using_FaceNet_Algorithm_and_Supervised_Machine_Learning/links/61e162b48d338833e36b5cc6/Gender-Classification-on-Video-Using-FaceNet-Algorithm-and-Supervised-Machine-Learning.pdf" TargetMode="External"/><Relationship Id="rId2" Type="http://schemas.openxmlformats.org/officeDocument/2006/relationships/image" Target="../media/image41.gif"/><Relationship Id="rId16" Type="http://schemas.openxmlformats.org/officeDocument/2006/relationships/hyperlink" Target="https://github.com/intel-iot-devkit/sample-videos" TargetMode="External"/><Relationship Id="rId1" Type="http://schemas.openxmlformats.org/officeDocument/2006/relationships/slideLayout" Target="../slideLayouts/slideLayout7.xml"/><Relationship Id="rId6" Type="http://schemas.openxmlformats.org/officeDocument/2006/relationships/image" Target="../media/image44.gif"/><Relationship Id="rId11" Type="http://schemas.openxmlformats.org/officeDocument/2006/relationships/image" Target="../media/image49.gif"/><Relationship Id="rId5" Type="http://schemas.openxmlformats.org/officeDocument/2006/relationships/image" Target="../media/image43.gif"/><Relationship Id="rId15" Type="http://schemas.openxmlformats.org/officeDocument/2006/relationships/hyperlink" Target="https://www.sciencedirect.com/science/article/abs/pii/S003132030900079X#preview-section-cited-by" TargetMode="External"/><Relationship Id="rId10" Type="http://schemas.openxmlformats.org/officeDocument/2006/relationships/image" Target="../media/image48.gif"/><Relationship Id="rId19" Type="http://schemas.openxmlformats.org/officeDocument/2006/relationships/hyperlink" Target="https://ieeexplore.ieee.org/abstract/document/6737950" TargetMode="External"/><Relationship Id="rId4" Type="http://schemas.openxmlformats.org/officeDocument/2006/relationships/image" Target="../media/image3.gif"/><Relationship Id="rId9" Type="http://schemas.openxmlformats.org/officeDocument/2006/relationships/image" Target="../media/image47.gif"/><Relationship Id="rId1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3.gif"/><Relationship Id="rId1" Type="http://schemas.openxmlformats.org/officeDocument/2006/relationships/slideLayout" Target="../slideLayouts/slideLayout7.xml"/><Relationship Id="rId5" Type="http://schemas.openxmlformats.org/officeDocument/2006/relationships/image" Target="../media/image48.gif"/><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gif"/><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62027" y="-1787654"/>
            <a:ext cx="15735219" cy="13881357"/>
          </a:xfrm>
          <a:prstGeom prst="rect">
            <a:avLst/>
          </a:prstGeom>
        </p:spPr>
      </p:pic>
      <p:grpSp>
        <p:nvGrpSpPr>
          <p:cNvPr id="3" name="Group 3"/>
          <p:cNvGrpSpPr/>
          <p:nvPr/>
        </p:nvGrpSpPr>
        <p:grpSpPr>
          <a:xfrm>
            <a:off x="3000871" y="3617260"/>
            <a:ext cx="12286259" cy="2822335"/>
            <a:chOff x="0" y="-221615"/>
            <a:chExt cx="16381678" cy="3763114"/>
          </a:xfrm>
        </p:grpSpPr>
        <p:sp>
          <p:nvSpPr>
            <p:cNvPr id="4" name="TextBox 4"/>
            <p:cNvSpPr txBox="1"/>
            <p:nvPr/>
          </p:nvSpPr>
          <p:spPr>
            <a:xfrm>
              <a:off x="0" y="-221615"/>
              <a:ext cx="16381678" cy="2750397"/>
            </a:xfrm>
            <a:prstGeom prst="rect">
              <a:avLst/>
            </a:prstGeom>
          </p:spPr>
          <p:txBody>
            <a:bodyPr lIns="0" tIns="0" rIns="0" bIns="0" rtlCol="0" anchor="t">
              <a:spAutoFit/>
            </a:bodyPr>
            <a:lstStyle/>
            <a:p>
              <a:pPr algn="ctr">
                <a:lnSpc>
                  <a:spcPts val="13667"/>
                </a:lnSpc>
              </a:pPr>
              <a:r>
                <a:rPr lang="en-US" sz="12425">
                  <a:solidFill>
                    <a:srgbClr val="2B2B2B"/>
                  </a:solidFill>
                  <a:latin typeface="Agrandir"/>
                  <a:ea typeface="Agrandir"/>
                  <a:cs typeface="Agrandir"/>
                  <a:sym typeface="Agrandir"/>
                </a:rPr>
                <a:t>W-Secure</a:t>
              </a:r>
            </a:p>
          </p:txBody>
        </p:sp>
        <p:sp>
          <p:nvSpPr>
            <p:cNvPr id="5" name="TextBox 5"/>
            <p:cNvSpPr txBox="1"/>
            <p:nvPr/>
          </p:nvSpPr>
          <p:spPr>
            <a:xfrm>
              <a:off x="0" y="2864903"/>
              <a:ext cx="16381678" cy="676596"/>
            </a:xfrm>
            <a:prstGeom prst="rect">
              <a:avLst/>
            </a:prstGeom>
          </p:spPr>
          <p:txBody>
            <a:bodyPr lIns="0" tIns="0" rIns="0" bIns="0" rtlCol="0" anchor="t">
              <a:spAutoFit/>
            </a:bodyPr>
            <a:lstStyle/>
            <a:p>
              <a:pPr algn="ctr">
                <a:lnSpc>
                  <a:spcPts val="4206"/>
                </a:lnSpc>
                <a:spcBef>
                  <a:spcPct val="0"/>
                </a:spcBef>
              </a:pPr>
              <a:endParaRPr lang="en-US" sz="3004" dirty="0">
                <a:solidFill>
                  <a:srgbClr val="2B2B2B"/>
                </a:solidFill>
                <a:latin typeface="Agrandir"/>
                <a:ea typeface="Agrandir"/>
                <a:cs typeface="Agrandir"/>
                <a:sym typeface="Agrandi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8062521" y="2112153"/>
            <a:ext cx="1675260" cy="1812471"/>
          </a:xfrm>
          <a:prstGeom prst="rect">
            <a:avLst/>
          </a:prstGeom>
        </p:spPr>
      </p:pic>
      <p:pic>
        <p:nvPicPr>
          <p:cNvPr id="3" name="Picture 3"/>
          <p:cNvPicPr>
            <a:picLocks noChangeAspect="1"/>
          </p:cNvPicPr>
          <p:nvPr/>
        </p:nvPicPr>
        <p:blipFill>
          <a:blip r:embed="rId3">
            <a:alphaModFix amt="25000"/>
          </a:blip>
          <a:srcRect/>
          <a:stretch>
            <a:fillRect/>
          </a:stretch>
        </p:blipFill>
        <p:spPr>
          <a:xfrm>
            <a:off x="15635686" y="6362376"/>
            <a:ext cx="1623614" cy="1812471"/>
          </a:xfrm>
          <a:prstGeom prst="rect">
            <a:avLst/>
          </a:prstGeom>
        </p:spPr>
      </p:pic>
      <p:pic>
        <p:nvPicPr>
          <p:cNvPr id="4" name="Picture 4"/>
          <p:cNvPicPr>
            <a:picLocks noChangeAspect="1"/>
          </p:cNvPicPr>
          <p:nvPr/>
        </p:nvPicPr>
        <p:blipFill>
          <a:blip r:embed="rId4">
            <a:alphaModFix amt="25000"/>
          </a:blip>
          <a:srcRect/>
          <a:stretch>
            <a:fillRect/>
          </a:stretch>
        </p:blipFill>
        <p:spPr>
          <a:xfrm>
            <a:off x="13088429" y="6469145"/>
            <a:ext cx="1812471" cy="1598933"/>
          </a:xfrm>
          <a:prstGeom prst="rect">
            <a:avLst/>
          </a:prstGeom>
        </p:spPr>
      </p:pic>
      <p:pic>
        <p:nvPicPr>
          <p:cNvPr id="5" name="Picture 5"/>
          <p:cNvPicPr>
            <a:picLocks noChangeAspect="1"/>
          </p:cNvPicPr>
          <p:nvPr/>
        </p:nvPicPr>
        <p:blipFill>
          <a:blip r:embed="rId5">
            <a:alphaModFix amt="25000"/>
          </a:blip>
          <a:srcRect/>
          <a:stretch>
            <a:fillRect/>
          </a:stretch>
        </p:blipFill>
        <p:spPr>
          <a:xfrm>
            <a:off x="10541172" y="6547521"/>
            <a:ext cx="1812471" cy="1442182"/>
          </a:xfrm>
          <a:prstGeom prst="rect">
            <a:avLst/>
          </a:prstGeom>
        </p:spPr>
      </p:pic>
      <p:pic>
        <p:nvPicPr>
          <p:cNvPr id="6" name="Picture 6"/>
          <p:cNvPicPr>
            <a:picLocks noChangeAspect="1"/>
          </p:cNvPicPr>
          <p:nvPr/>
        </p:nvPicPr>
        <p:blipFill>
          <a:blip r:embed="rId6">
            <a:alphaModFix amt="25000"/>
          </a:blip>
          <a:srcRect/>
          <a:stretch>
            <a:fillRect/>
          </a:stretch>
        </p:blipFill>
        <p:spPr>
          <a:xfrm>
            <a:off x="8044179" y="6362376"/>
            <a:ext cx="1762207" cy="1812471"/>
          </a:xfrm>
          <a:prstGeom prst="rect">
            <a:avLst/>
          </a:prstGeom>
        </p:spPr>
      </p:pic>
      <p:pic>
        <p:nvPicPr>
          <p:cNvPr id="7" name="Picture 7"/>
          <p:cNvPicPr>
            <a:picLocks noChangeAspect="1"/>
          </p:cNvPicPr>
          <p:nvPr/>
        </p:nvPicPr>
        <p:blipFill>
          <a:blip r:embed="rId7">
            <a:alphaModFix amt="25000"/>
          </a:blip>
          <a:srcRect/>
          <a:stretch>
            <a:fillRect/>
          </a:stretch>
        </p:blipFill>
        <p:spPr>
          <a:xfrm>
            <a:off x="15446829" y="4311911"/>
            <a:ext cx="1812471" cy="1776742"/>
          </a:xfrm>
          <a:prstGeom prst="rect">
            <a:avLst/>
          </a:prstGeom>
        </p:spPr>
      </p:pic>
      <p:pic>
        <p:nvPicPr>
          <p:cNvPr id="8" name="Picture 8"/>
          <p:cNvPicPr>
            <a:picLocks noChangeAspect="1"/>
          </p:cNvPicPr>
          <p:nvPr/>
        </p:nvPicPr>
        <p:blipFill>
          <a:blip r:embed="rId8">
            <a:alphaModFix amt="25000"/>
          </a:blip>
          <a:srcRect/>
          <a:stretch>
            <a:fillRect/>
          </a:stretch>
        </p:blipFill>
        <p:spPr>
          <a:xfrm>
            <a:off x="12939517" y="4527914"/>
            <a:ext cx="1812471" cy="1344737"/>
          </a:xfrm>
          <a:prstGeom prst="rect">
            <a:avLst/>
          </a:prstGeom>
        </p:spPr>
      </p:pic>
      <p:pic>
        <p:nvPicPr>
          <p:cNvPr id="9" name="Picture 9"/>
          <p:cNvPicPr>
            <a:picLocks noChangeAspect="1"/>
          </p:cNvPicPr>
          <p:nvPr/>
        </p:nvPicPr>
        <p:blipFill>
          <a:blip r:embed="rId9">
            <a:alphaModFix amt="25000"/>
          </a:blip>
          <a:srcRect/>
          <a:stretch>
            <a:fillRect/>
          </a:stretch>
        </p:blipFill>
        <p:spPr>
          <a:xfrm>
            <a:off x="15516417" y="2112153"/>
            <a:ext cx="1742883" cy="1812471"/>
          </a:xfrm>
          <a:prstGeom prst="rect">
            <a:avLst/>
          </a:prstGeom>
        </p:spPr>
      </p:pic>
      <p:pic>
        <p:nvPicPr>
          <p:cNvPr id="10" name="Picture 10"/>
          <p:cNvPicPr>
            <a:picLocks noChangeAspect="1"/>
          </p:cNvPicPr>
          <p:nvPr/>
        </p:nvPicPr>
        <p:blipFill>
          <a:blip r:embed="rId10">
            <a:alphaModFix amt="25000"/>
          </a:blip>
          <a:srcRect/>
          <a:stretch>
            <a:fillRect/>
          </a:stretch>
        </p:blipFill>
        <p:spPr>
          <a:xfrm>
            <a:off x="10432205" y="4363179"/>
            <a:ext cx="1812471" cy="1674207"/>
          </a:xfrm>
          <a:prstGeom prst="rect">
            <a:avLst/>
          </a:prstGeom>
        </p:spPr>
      </p:pic>
      <p:pic>
        <p:nvPicPr>
          <p:cNvPr id="11" name="Picture 11"/>
          <p:cNvPicPr>
            <a:picLocks noChangeAspect="1"/>
          </p:cNvPicPr>
          <p:nvPr/>
        </p:nvPicPr>
        <p:blipFill>
          <a:blip r:embed="rId11">
            <a:alphaModFix amt="25000"/>
          </a:blip>
          <a:srcRect/>
          <a:stretch>
            <a:fillRect/>
          </a:stretch>
        </p:blipFill>
        <p:spPr>
          <a:xfrm>
            <a:off x="8019047" y="4294046"/>
            <a:ext cx="1718317" cy="1812471"/>
          </a:xfrm>
          <a:prstGeom prst="rect">
            <a:avLst/>
          </a:prstGeom>
        </p:spPr>
      </p:pic>
      <p:pic>
        <p:nvPicPr>
          <p:cNvPr id="12" name="Picture 12"/>
          <p:cNvPicPr>
            <a:picLocks noChangeAspect="1"/>
          </p:cNvPicPr>
          <p:nvPr/>
        </p:nvPicPr>
        <p:blipFill>
          <a:blip r:embed="rId12">
            <a:alphaModFix amt="25000"/>
          </a:blip>
          <a:srcRect/>
          <a:stretch>
            <a:fillRect/>
          </a:stretch>
        </p:blipFill>
        <p:spPr>
          <a:xfrm>
            <a:off x="13492810" y="2113754"/>
            <a:ext cx="1812471" cy="1809269"/>
          </a:xfrm>
          <a:prstGeom prst="rect">
            <a:avLst/>
          </a:prstGeom>
        </p:spPr>
      </p:pic>
      <p:pic>
        <p:nvPicPr>
          <p:cNvPr id="13" name="Picture 13"/>
          <p:cNvPicPr>
            <a:picLocks noChangeAspect="1"/>
          </p:cNvPicPr>
          <p:nvPr/>
        </p:nvPicPr>
        <p:blipFill>
          <a:blip r:embed="rId13">
            <a:alphaModFix amt="25000"/>
          </a:blip>
          <a:srcRect/>
          <a:stretch>
            <a:fillRect/>
          </a:stretch>
        </p:blipFill>
        <p:spPr>
          <a:xfrm>
            <a:off x="11972523" y="2112153"/>
            <a:ext cx="1309152" cy="1812471"/>
          </a:xfrm>
          <a:prstGeom prst="rect">
            <a:avLst/>
          </a:prstGeom>
        </p:spPr>
      </p:pic>
      <p:pic>
        <p:nvPicPr>
          <p:cNvPr id="14" name="Picture 14"/>
          <p:cNvPicPr>
            <a:picLocks noChangeAspect="1"/>
          </p:cNvPicPr>
          <p:nvPr/>
        </p:nvPicPr>
        <p:blipFill>
          <a:blip r:embed="rId14">
            <a:alphaModFix amt="25000"/>
          </a:blip>
          <a:srcRect/>
          <a:stretch>
            <a:fillRect/>
          </a:stretch>
        </p:blipFill>
        <p:spPr>
          <a:xfrm>
            <a:off x="9948916" y="2160875"/>
            <a:ext cx="1812471" cy="1715027"/>
          </a:xfrm>
          <a:prstGeom prst="rect">
            <a:avLst/>
          </a:prstGeom>
        </p:spPr>
      </p:pic>
      <p:grpSp>
        <p:nvGrpSpPr>
          <p:cNvPr id="15" name="Group 15"/>
          <p:cNvGrpSpPr/>
          <p:nvPr/>
        </p:nvGrpSpPr>
        <p:grpSpPr>
          <a:xfrm>
            <a:off x="7068017" y="2520315"/>
            <a:ext cx="10353318" cy="5246370"/>
            <a:chOff x="0" y="0"/>
            <a:chExt cx="1604000" cy="812800"/>
          </a:xfrm>
        </p:grpSpPr>
        <p:sp>
          <p:nvSpPr>
            <p:cNvPr id="16" name="Freeform 16"/>
            <p:cNvSpPr/>
            <p:nvPr/>
          </p:nvSpPr>
          <p:spPr>
            <a:xfrm>
              <a:off x="0" y="0"/>
              <a:ext cx="1604000" cy="812800"/>
            </a:xfrm>
            <a:custGeom>
              <a:avLst/>
              <a:gdLst/>
              <a:ahLst/>
              <a:cxnLst/>
              <a:rect l="l" t="t" r="r" b="b"/>
              <a:pathLst>
                <a:path w="1604000" h="812800">
                  <a:moveTo>
                    <a:pt x="17199" y="0"/>
                  </a:moveTo>
                  <a:lnTo>
                    <a:pt x="1586801" y="0"/>
                  </a:lnTo>
                  <a:cubicBezTo>
                    <a:pt x="1591363" y="0"/>
                    <a:pt x="1595737" y="1812"/>
                    <a:pt x="1598962" y="5037"/>
                  </a:cubicBezTo>
                  <a:cubicBezTo>
                    <a:pt x="1602188" y="8263"/>
                    <a:pt x="1604000" y="12637"/>
                    <a:pt x="1604000" y="17199"/>
                  </a:cubicBezTo>
                  <a:lnTo>
                    <a:pt x="1604000" y="795601"/>
                  </a:lnTo>
                  <a:cubicBezTo>
                    <a:pt x="1604000" y="805100"/>
                    <a:pt x="1596300" y="812800"/>
                    <a:pt x="1586801" y="812800"/>
                  </a:cubicBezTo>
                  <a:lnTo>
                    <a:pt x="17199" y="812800"/>
                  </a:lnTo>
                  <a:cubicBezTo>
                    <a:pt x="7700" y="812800"/>
                    <a:pt x="0" y="805100"/>
                    <a:pt x="0" y="795601"/>
                  </a:cubicBezTo>
                  <a:lnTo>
                    <a:pt x="0" y="17199"/>
                  </a:lnTo>
                  <a:cubicBezTo>
                    <a:pt x="0" y="7700"/>
                    <a:pt x="7700" y="0"/>
                    <a:pt x="17199" y="0"/>
                  </a:cubicBezTo>
                  <a:close/>
                </a:path>
              </a:pathLst>
            </a:custGeom>
            <a:blipFill>
              <a:blip r:embed="rId15"/>
              <a:stretch>
                <a:fillRect t="-199" b="-199"/>
              </a:stretch>
            </a:blipFill>
          </p:spPr>
        </p:sp>
      </p:grpSp>
      <p:grpSp>
        <p:nvGrpSpPr>
          <p:cNvPr id="17" name="Group 17"/>
          <p:cNvGrpSpPr/>
          <p:nvPr/>
        </p:nvGrpSpPr>
        <p:grpSpPr>
          <a:xfrm>
            <a:off x="1527626" y="3799438"/>
            <a:ext cx="5243646" cy="3527354"/>
            <a:chOff x="0" y="0"/>
            <a:chExt cx="6991528" cy="4703139"/>
          </a:xfrm>
        </p:grpSpPr>
        <p:sp>
          <p:nvSpPr>
            <p:cNvPr id="18" name="TextBox 18"/>
            <p:cNvSpPr txBox="1"/>
            <p:nvPr/>
          </p:nvSpPr>
          <p:spPr>
            <a:xfrm>
              <a:off x="0" y="-190500"/>
              <a:ext cx="6991528" cy="30099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ea typeface="Agrandir"/>
                  <a:cs typeface="Agrandir"/>
                  <a:sym typeface="Agrandir"/>
                </a:rPr>
                <a:t>Our Dataset</a:t>
              </a:r>
            </a:p>
          </p:txBody>
        </p:sp>
        <p:sp>
          <p:nvSpPr>
            <p:cNvPr id="19" name="TextBox 19"/>
            <p:cNvSpPr txBox="1"/>
            <p:nvPr/>
          </p:nvSpPr>
          <p:spPr>
            <a:xfrm>
              <a:off x="0" y="3631471"/>
              <a:ext cx="6991528" cy="1071668"/>
            </a:xfrm>
            <a:prstGeom prst="rect">
              <a:avLst/>
            </a:prstGeom>
          </p:spPr>
          <p:txBody>
            <a:bodyPr lIns="0" tIns="0" rIns="0" bIns="0" rtlCol="0" anchor="t">
              <a:spAutoFit/>
            </a:bodyPr>
            <a:lstStyle/>
            <a:p>
              <a:pPr marL="0" lvl="0" indent="0" algn="l">
                <a:lnSpc>
                  <a:spcPts val="3080"/>
                </a:lnSpc>
              </a:pPr>
              <a:r>
                <a:rPr lang="en-US" sz="2200" u="none">
                  <a:solidFill>
                    <a:srgbClr val="2B2B2B"/>
                  </a:solidFill>
                  <a:latin typeface="Agrandir"/>
                  <a:ea typeface="Agrandir"/>
                  <a:cs typeface="Agrandir"/>
                  <a:sym typeface="Agrandir"/>
                </a:rPr>
                <a:t>https://www.kaggle.com/datasets/hossamrizk/cctv-gender-classifier-dataset</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028700" y="2798798"/>
            <a:ext cx="5243646" cy="2305050"/>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B2B2B"/>
                </a:solidFill>
                <a:latin typeface="Agrandir"/>
                <a:ea typeface="Agrandir"/>
                <a:cs typeface="Agrandir"/>
                <a:sym typeface="Agrandir"/>
              </a:rPr>
              <a:t>Resource </a:t>
            </a:r>
          </a:p>
          <a:p>
            <a:pPr marL="0" lvl="0" indent="0" algn="l">
              <a:lnSpc>
                <a:spcPts val="8399"/>
              </a:lnSpc>
              <a:spcBef>
                <a:spcPct val="0"/>
              </a:spcBef>
            </a:pPr>
            <a:r>
              <a:rPr lang="en-US" sz="6999" u="none">
                <a:solidFill>
                  <a:srgbClr val="2B2B2B"/>
                </a:solidFill>
                <a:latin typeface="Agrandir"/>
                <a:ea typeface="Agrandir"/>
                <a:cs typeface="Agrandir"/>
                <a:sym typeface="Agrandir"/>
              </a:rPr>
              <a:t>Page</a:t>
            </a:r>
          </a:p>
        </p:txBody>
      </p:sp>
      <p:pic>
        <p:nvPicPr>
          <p:cNvPr id="3" name="Picture 3"/>
          <p:cNvPicPr>
            <a:picLocks noChangeAspect="1"/>
          </p:cNvPicPr>
          <p:nvPr/>
        </p:nvPicPr>
        <p:blipFill>
          <a:blip r:embed="rId2"/>
          <a:srcRect/>
          <a:stretch>
            <a:fillRect/>
          </a:stretch>
        </p:blipFill>
        <p:spPr>
          <a:xfrm>
            <a:off x="8099145" y="2307346"/>
            <a:ext cx="1845129" cy="1693400"/>
          </a:xfrm>
          <a:prstGeom prst="rect">
            <a:avLst/>
          </a:prstGeom>
        </p:spPr>
      </p:pic>
      <p:pic>
        <p:nvPicPr>
          <p:cNvPr id="4" name="Picture 4"/>
          <p:cNvPicPr>
            <a:picLocks noChangeAspect="1"/>
          </p:cNvPicPr>
          <p:nvPr/>
        </p:nvPicPr>
        <p:blipFill>
          <a:blip r:embed="rId3"/>
          <a:srcRect/>
          <a:stretch>
            <a:fillRect/>
          </a:stretch>
        </p:blipFill>
        <p:spPr>
          <a:xfrm>
            <a:off x="12820539" y="6873623"/>
            <a:ext cx="1845129" cy="1299713"/>
          </a:xfrm>
          <a:prstGeom prst="rect">
            <a:avLst/>
          </a:prstGeom>
        </p:spPr>
      </p:pic>
      <p:pic>
        <p:nvPicPr>
          <p:cNvPr id="5" name="Picture 5"/>
          <p:cNvPicPr>
            <a:picLocks noChangeAspect="1"/>
          </p:cNvPicPr>
          <p:nvPr/>
        </p:nvPicPr>
        <p:blipFill>
          <a:blip r:embed="rId4"/>
          <a:srcRect/>
          <a:stretch>
            <a:fillRect/>
          </a:stretch>
        </p:blipFill>
        <p:spPr>
          <a:xfrm>
            <a:off x="10475721" y="6600915"/>
            <a:ext cx="1813371" cy="1845129"/>
          </a:xfrm>
          <a:prstGeom prst="rect">
            <a:avLst/>
          </a:prstGeom>
        </p:spPr>
      </p:pic>
      <p:pic>
        <p:nvPicPr>
          <p:cNvPr id="6" name="Picture 6"/>
          <p:cNvPicPr>
            <a:picLocks noChangeAspect="1"/>
          </p:cNvPicPr>
          <p:nvPr/>
        </p:nvPicPr>
        <p:blipFill>
          <a:blip r:embed="rId5"/>
          <a:srcRect/>
          <a:stretch>
            <a:fillRect/>
          </a:stretch>
        </p:blipFill>
        <p:spPr>
          <a:xfrm>
            <a:off x="8099145" y="6613932"/>
            <a:ext cx="1845129" cy="1819095"/>
          </a:xfrm>
          <a:prstGeom prst="rect">
            <a:avLst/>
          </a:prstGeom>
        </p:spPr>
      </p:pic>
      <p:pic>
        <p:nvPicPr>
          <p:cNvPr id="7" name="Picture 7"/>
          <p:cNvPicPr>
            <a:picLocks noChangeAspect="1"/>
          </p:cNvPicPr>
          <p:nvPr/>
        </p:nvPicPr>
        <p:blipFill>
          <a:blip r:embed="rId6"/>
          <a:srcRect/>
          <a:stretch>
            <a:fillRect/>
          </a:stretch>
        </p:blipFill>
        <p:spPr>
          <a:xfrm>
            <a:off x="15266485" y="4633075"/>
            <a:ext cx="1783857" cy="1330044"/>
          </a:xfrm>
          <a:prstGeom prst="rect">
            <a:avLst/>
          </a:prstGeom>
        </p:spPr>
      </p:pic>
      <p:pic>
        <p:nvPicPr>
          <p:cNvPr id="8" name="Picture 8"/>
          <p:cNvPicPr>
            <a:picLocks noChangeAspect="1"/>
          </p:cNvPicPr>
          <p:nvPr/>
        </p:nvPicPr>
        <p:blipFill>
          <a:blip r:embed="rId7"/>
          <a:srcRect/>
          <a:stretch>
            <a:fillRect/>
          </a:stretch>
        </p:blipFill>
        <p:spPr>
          <a:xfrm>
            <a:off x="11806800" y="4427671"/>
            <a:ext cx="1845129" cy="1740851"/>
          </a:xfrm>
          <a:prstGeom prst="rect">
            <a:avLst/>
          </a:prstGeom>
        </p:spPr>
      </p:pic>
      <p:pic>
        <p:nvPicPr>
          <p:cNvPr id="9" name="Picture 9"/>
          <p:cNvPicPr>
            <a:picLocks noChangeAspect="1"/>
          </p:cNvPicPr>
          <p:nvPr/>
        </p:nvPicPr>
        <p:blipFill>
          <a:blip r:embed="rId8"/>
          <a:srcRect/>
          <a:stretch>
            <a:fillRect/>
          </a:stretch>
        </p:blipFill>
        <p:spPr>
          <a:xfrm>
            <a:off x="9961817" y="4375533"/>
            <a:ext cx="1775020" cy="1845129"/>
          </a:xfrm>
          <a:prstGeom prst="rect">
            <a:avLst/>
          </a:prstGeom>
        </p:spPr>
      </p:pic>
      <p:pic>
        <p:nvPicPr>
          <p:cNvPr id="10" name="Picture 10"/>
          <p:cNvPicPr>
            <a:picLocks noChangeAspect="1"/>
          </p:cNvPicPr>
          <p:nvPr/>
        </p:nvPicPr>
        <p:blipFill>
          <a:blip r:embed="rId9"/>
          <a:srcRect/>
          <a:stretch>
            <a:fillRect/>
          </a:stretch>
        </p:blipFill>
        <p:spPr>
          <a:xfrm>
            <a:off x="8151563" y="4375533"/>
            <a:ext cx="1740292" cy="1845129"/>
          </a:xfrm>
          <a:prstGeom prst="rect">
            <a:avLst/>
          </a:prstGeom>
        </p:spPr>
      </p:pic>
      <p:pic>
        <p:nvPicPr>
          <p:cNvPr id="11" name="Picture 11"/>
          <p:cNvPicPr>
            <a:picLocks noChangeAspect="1"/>
          </p:cNvPicPr>
          <p:nvPr/>
        </p:nvPicPr>
        <p:blipFill>
          <a:blip r:embed="rId10"/>
          <a:srcRect/>
          <a:stretch>
            <a:fillRect/>
          </a:stretch>
        </p:blipFill>
        <p:spPr>
          <a:xfrm>
            <a:off x="12876769" y="2231481"/>
            <a:ext cx="1651802" cy="1845129"/>
          </a:xfrm>
          <a:prstGeom prst="rect">
            <a:avLst/>
          </a:prstGeom>
        </p:spPr>
      </p:pic>
      <p:pic>
        <p:nvPicPr>
          <p:cNvPr id="12" name="Picture 12"/>
          <p:cNvPicPr>
            <a:picLocks noChangeAspect="1"/>
          </p:cNvPicPr>
          <p:nvPr/>
        </p:nvPicPr>
        <p:blipFill>
          <a:blip r:embed="rId11"/>
          <a:srcRect/>
          <a:stretch>
            <a:fillRect/>
          </a:stretch>
        </p:blipFill>
        <p:spPr>
          <a:xfrm>
            <a:off x="10651551" y="2231481"/>
            <a:ext cx="1517940" cy="1845129"/>
          </a:xfrm>
          <a:prstGeom prst="rect">
            <a:avLst/>
          </a:prstGeom>
        </p:spPr>
      </p:pic>
      <p:pic>
        <p:nvPicPr>
          <p:cNvPr id="13" name="Picture 13"/>
          <p:cNvPicPr>
            <a:picLocks noChangeAspect="1"/>
          </p:cNvPicPr>
          <p:nvPr/>
        </p:nvPicPr>
        <p:blipFill>
          <a:blip r:embed="rId12"/>
          <a:srcRect/>
          <a:stretch>
            <a:fillRect/>
          </a:stretch>
        </p:blipFill>
        <p:spPr>
          <a:xfrm>
            <a:off x="15235849" y="2278584"/>
            <a:ext cx="1845129" cy="1750923"/>
          </a:xfrm>
          <a:prstGeom prst="rect">
            <a:avLst/>
          </a:prstGeom>
        </p:spPr>
      </p:pic>
      <p:pic>
        <p:nvPicPr>
          <p:cNvPr id="14" name="Picture 14"/>
          <p:cNvPicPr>
            <a:picLocks noChangeAspect="1"/>
          </p:cNvPicPr>
          <p:nvPr/>
        </p:nvPicPr>
        <p:blipFill>
          <a:blip r:embed="rId13"/>
          <a:srcRect/>
          <a:stretch>
            <a:fillRect/>
          </a:stretch>
        </p:blipFill>
        <p:spPr>
          <a:xfrm>
            <a:off x="15197115" y="6666186"/>
            <a:ext cx="1922596" cy="1714587"/>
          </a:xfrm>
          <a:prstGeom prst="rect">
            <a:avLst/>
          </a:prstGeom>
        </p:spPr>
      </p:pic>
      <p:pic>
        <p:nvPicPr>
          <p:cNvPr id="15" name="Picture 15"/>
          <p:cNvPicPr>
            <a:picLocks noChangeAspect="1"/>
          </p:cNvPicPr>
          <p:nvPr/>
        </p:nvPicPr>
        <p:blipFill>
          <a:blip r:embed="rId14"/>
          <a:srcRect/>
          <a:stretch>
            <a:fillRect/>
          </a:stretch>
        </p:blipFill>
        <p:spPr>
          <a:xfrm>
            <a:off x="13721891" y="4363286"/>
            <a:ext cx="1474631" cy="1869621"/>
          </a:xfrm>
          <a:prstGeom prst="rect">
            <a:avLst/>
          </a:prstGeom>
        </p:spPr>
      </p:pic>
      <p:sp>
        <p:nvSpPr>
          <p:cNvPr id="16" name="TextBox 16"/>
          <p:cNvSpPr txBox="1"/>
          <p:nvPr/>
        </p:nvSpPr>
        <p:spPr>
          <a:xfrm>
            <a:off x="1028700" y="5240947"/>
            <a:ext cx="7504367" cy="640078"/>
          </a:xfrm>
          <a:prstGeom prst="rect">
            <a:avLst/>
          </a:prstGeom>
        </p:spPr>
        <p:txBody>
          <a:bodyPr lIns="0" tIns="0" rIns="0" bIns="0" rtlCol="0" anchor="t">
            <a:spAutoFit/>
          </a:bodyPr>
          <a:lstStyle/>
          <a:p>
            <a:pPr algn="l">
              <a:lnSpc>
                <a:spcPts val="2520"/>
              </a:lnSpc>
            </a:pPr>
            <a:r>
              <a:rPr lang="en-US" sz="1800" u="sng">
                <a:solidFill>
                  <a:srgbClr val="2B2B2B"/>
                </a:solidFill>
                <a:latin typeface="Arimo"/>
                <a:ea typeface="Arimo"/>
                <a:cs typeface="Arimo"/>
                <a:sym typeface="Arimo"/>
                <a:hlinkClick r:id="rId15" tooltip="https://www.sciencedirect.com/science/article/abs/pii/S003132030900079X#preview-section-cited-by"/>
              </a:rPr>
              <a:t>https://www.sciencedirect.com/science/article/abs/pii/S003132030900079X#preview-section-cited-by</a:t>
            </a:r>
          </a:p>
        </p:txBody>
      </p:sp>
      <p:sp>
        <p:nvSpPr>
          <p:cNvPr id="17" name="TextBox 17"/>
          <p:cNvSpPr txBox="1"/>
          <p:nvPr/>
        </p:nvSpPr>
        <p:spPr>
          <a:xfrm>
            <a:off x="1028700" y="6082798"/>
            <a:ext cx="5204460" cy="354330"/>
          </a:xfrm>
          <a:prstGeom prst="rect">
            <a:avLst/>
          </a:prstGeom>
        </p:spPr>
        <p:txBody>
          <a:bodyPr lIns="0" tIns="0" rIns="0" bIns="0" rtlCol="0" anchor="t">
            <a:spAutoFit/>
          </a:bodyPr>
          <a:lstStyle/>
          <a:p>
            <a:pPr algn="ctr">
              <a:lnSpc>
                <a:spcPts val="2520"/>
              </a:lnSpc>
              <a:spcBef>
                <a:spcPct val="0"/>
              </a:spcBef>
            </a:pPr>
            <a:r>
              <a:rPr lang="en-US" sz="1800">
                <a:solidFill>
                  <a:srgbClr val="2B2B2B"/>
                </a:solidFill>
                <a:latin typeface="Agrandir"/>
                <a:ea typeface="Agrandir"/>
                <a:cs typeface="Agrandir"/>
                <a:sym typeface="Agrandir"/>
              </a:rPr>
              <a:t>https</a:t>
            </a:r>
            <a:r>
              <a:rPr lang="en-US" sz="1800" u="sng">
                <a:solidFill>
                  <a:srgbClr val="2B2B2B"/>
                </a:solidFill>
                <a:latin typeface="Agrandir"/>
                <a:ea typeface="Agrandir"/>
                <a:cs typeface="Agrandir"/>
                <a:sym typeface="Agrandir"/>
                <a:hlinkClick r:id="rId16" tooltip="https://github.com/intel-iot-devkit/sample-videos"/>
              </a:rPr>
              <a:t>://github.com/intel-iot-devkit/sample-videos</a:t>
            </a:r>
          </a:p>
        </p:txBody>
      </p:sp>
      <p:sp>
        <p:nvSpPr>
          <p:cNvPr id="18" name="TextBox 18"/>
          <p:cNvSpPr txBox="1"/>
          <p:nvPr/>
        </p:nvSpPr>
        <p:spPr>
          <a:xfrm>
            <a:off x="1028700" y="6580461"/>
            <a:ext cx="14299899" cy="982980"/>
          </a:xfrm>
          <a:prstGeom prst="rect">
            <a:avLst/>
          </a:prstGeom>
        </p:spPr>
        <p:txBody>
          <a:bodyPr lIns="0" tIns="0" rIns="0" bIns="0" rtlCol="0" anchor="t">
            <a:spAutoFit/>
          </a:bodyPr>
          <a:lstStyle/>
          <a:p>
            <a:pPr algn="l">
              <a:lnSpc>
                <a:spcPts val="2520"/>
              </a:lnSpc>
              <a:spcBef>
                <a:spcPct val="0"/>
              </a:spcBef>
            </a:pPr>
            <a:r>
              <a:rPr lang="en-US" sz="1800" u="sng">
                <a:solidFill>
                  <a:srgbClr val="2B2B2B"/>
                </a:solidFill>
                <a:latin typeface="Agrandir"/>
                <a:ea typeface="Agrandir"/>
                <a:cs typeface="Agrandir"/>
                <a:sym typeface="Agrandir"/>
                <a:hlinkClick r:id="rId17" tooltip="https://www.researchgate.net/profile/Faisal-Adhinata-2/publication/357756596_Gender_Classification_on_Video_Using_FaceNet_Algorithm_and_Supervised_Machine_Learning/links/61e162b48d338833e36b5cc6/Gender-Classification-on-Video-Using-FaceNet-Algorithm-and-Supervised-Machine-Learning.pdf"/>
              </a:rPr>
              <a:t>https://www.researchgate.net/profile/Faisal-Adhinata-2/publication/357756596_Gender_Classification_on_Video_Using_FaceNet_Algorithm_and_Supervised_Machine_Learning/links/61e162b48d338833e36b5cc6/Gender-Classification-on-Video-Using-FaceNet-Algorithm-and-Supervised-Machine-Learning.pdf</a:t>
            </a:r>
          </a:p>
        </p:txBody>
      </p:sp>
      <p:sp>
        <p:nvSpPr>
          <p:cNvPr id="19" name="TextBox 19"/>
          <p:cNvSpPr txBox="1"/>
          <p:nvPr/>
        </p:nvSpPr>
        <p:spPr>
          <a:xfrm>
            <a:off x="1028700" y="7706316"/>
            <a:ext cx="5980509" cy="354330"/>
          </a:xfrm>
          <a:prstGeom prst="rect">
            <a:avLst/>
          </a:prstGeom>
        </p:spPr>
        <p:txBody>
          <a:bodyPr lIns="0" tIns="0" rIns="0" bIns="0" rtlCol="0" anchor="t">
            <a:spAutoFit/>
          </a:bodyPr>
          <a:lstStyle/>
          <a:p>
            <a:pPr algn="ctr">
              <a:lnSpc>
                <a:spcPts val="2520"/>
              </a:lnSpc>
              <a:spcBef>
                <a:spcPct val="0"/>
              </a:spcBef>
            </a:pPr>
            <a:r>
              <a:rPr lang="en-US" sz="1800" u="sng">
                <a:solidFill>
                  <a:srgbClr val="2B2B2B"/>
                </a:solidFill>
                <a:latin typeface="Agrandir"/>
                <a:ea typeface="Agrandir"/>
                <a:cs typeface="Agrandir"/>
                <a:sym typeface="Agrandir"/>
                <a:hlinkClick r:id="rId18" tooltip="https://ieeexplore.ieee.org/abstract/document/10511733"/>
              </a:rPr>
              <a:t>https://ieeexplore.ieee.org/abstract/document/10511733</a:t>
            </a:r>
          </a:p>
        </p:txBody>
      </p:sp>
      <p:sp>
        <p:nvSpPr>
          <p:cNvPr id="20" name="TextBox 20"/>
          <p:cNvSpPr txBox="1"/>
          <p:nvPr/>
        </p:nvSpPr>
        <p:spPr>
          <a:xfrm>
            <a:off x="1028700" y="8203521"/>
            <a:ext cx="5918240" cy="354330"/>
          </a:xfrm>
          <a:prstGeom prst="rect">
            <a:avLst/>
          </a:prstGeom>
        </p:spPr>
        <p:txBody>
          <a:bodyPr lIns="0" tIns="0" rIns="0" bIns="0" rtlCol="0" anchor="t">
            <a:spAutoFit/>
          </a:bodyPr>
          <a:lstStyle/>
          <a:p>
            <a:pPr algn="ctr">
              <a:lnSpc>
                <a:spcPts val="2520"/>
              </a:lnSpc>
              <a:spcBef>
                <a:spcPct val="0"/>
              </a:spcBef>
            </a:pPr>
            <a:r>
              <a:rPr lang="en-US" sz="1800" u="sng">
                <a:solidFill>
                  <a:srgbClr val="2B2B2B"/>
                </a:solidFill>
                <a:latin typeface="Agrandir"/>
                <a:ea typeface="Agrandir"/>
                <a:cs typeface="Agrandir"/>
                <a:sym typeface="Agrandir"/>
                <a:hlinkClick r:id="rId19" tooltip="https://ieeexplore.ieee.org/abstract/document/6737950"/>
              </a:rPr>
              <a:t>https://ieeexplore.ieee.org/abstract/document/6737950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219178"/>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endParaRP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307218" y="1211921"/>
            <a:ext cx="6330226" cy="2280786"/>
            <a:chOff x="0" y="0"/>
            <a:chExt cx="3460767" cy="1251930"/>
          </a:xfrm>
        </p:grpSpPr>
        <p:sp>
          <p:nvSpPr>
            <p:cNvPr id="3" name="Freeform 3"/>
            <p:cNvSpPr/>
            <p:nvPr/>
          </p:nvSpPr>
          <p:spPr>
            <a:xfrm>
              <a:off x="0" y="0"/>
              <a:ext cx="3460767" cy="1251930"/>
            </a:xfrm>
            <a:custGeom>
              <a:avLst/>
              <a:gdLst/>
              <a:ahLst/>
              <a:cxnLst/>
              <a:rect l="l" t="t" r="r" b="b"/>
              <a:pathLst>
                <a:path w="3460767" h="1251930">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grpSp>
        <p:nvGrpSpPr>
          <p:cNvPr id="4" name="Group 4"/>
          <p:cNvGrpSpPr/>
          <p:nvPr/>
        </p:nvGrpSpPr>
        <p:grpSpPr>
          <a:xfrm>
            <a:off x="9144000" y="2518682"/>
            <a:ext cx="7746920" cy="974025"/>
            <a:chOff x="0" y="0"/>
            <a:chExt cx="10329227" cy="1298700"/>
          </a:xfrm>
        </p:grpSpPr>
        <p:sp>
          <p:nvSpPr>
            <p:cNvPr id="5" name="Freeform 5"/>
            <p:cNvSpPr/>
            <p:nvPr/>
          </p:nvSpPr>
          <p:spPr>
            <a:xfrm>
              <a:off x="0" y="0"/>
              <a:ext cx="1260920" cy="1298700"/>
            </a:xfrm>
            <a:custGeom>
              <a:avLst/>
              <a:gdLst/>
              <a:ahLst/>
              <a:cxnLst/>
              <a:rect l="l" t="t" r="r" b="b"/>
              <a:pathLst>
                <a:path w="1260920" h="1298700">
                  <a:moveTo>
                    <a:pt x="0" y="0"/>
                  </a:moveTo>
                  <a:lnTo>
                    <a:pt x="1260920" y="0"/>
                  </a:lnTo>
                  <a:lnTo>
                    <a:pt x="1260920" y="1298700"/>
                  </a:lnTo>
                  <a:lnTo>
                    <a:pt x="0" y="129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833012" y="152689"/>
              <a:ext cx="8496215" cy="831398"/>
            </a:xfrm>
            <a:prstGeom prst="rect">
              <a:avLst/>
            </a:prstGeom>
          </p:spPr>
          <p:txBody>
            <a:bodyPr lIns="0" tIns="0" rIns="0" bIns="0" rtlCol="0" anchor="t">
              <a:spAutoFit/>
            </a:bodyPr>
            <a:lstStyle/>
            <a:p>
              <a:pPr algn="l">
                <a:lnSpc>
                  <a:spcPts val="4710"/>
                </a:lnSpc>
              </a:pPr>
              <a:r>
                <a:rPr lang="en-US" sz="3364">
                  <a:solidFill>
                    <a:srgbClr val="2B2B2B"/>
                  </a:solidFill>
                  <a:latin typeface="Agrandir"/>
                  <a:ea typeface="Agrandir"/>
                  <a:cs typeface="Agrandir"/>
                  <a:sym typeface="Agrandir"/>
                </a:rPr>
                <a:t>Mayank Sharma E22CSEU0839</a:t>
              </a:r>
            </a:p>
          </p:txBody>
        </p:sp>
        <p:sp>
          <p:nvSpPr>
            <p:cNvPr id="7" name="TextBox 7"/>
            <p:cNvSpPr txBox="1"/>
            <p:nvPr/>
          </p:nvSpPr>
          <p:spPr>
            <a:xfrm>
              <a:off x="394017" y="414566"/>
              <a:ext cx="472886" cy="393368"/>
            </a:xfrm>
            <a:prstGeom prst="rect">
              <a:avLst/>
            </a:prstGeom>
          </p:spPr>
          <p:txBody>
            <a:bodyPr lIns="0" tIns="0" rIns="0" bIns="0" rtlCol="0" anchor="t">
              <a:spAutoFit/>
            </a:bodyPr>
            <a:lstStyle/>
            <a:p>
              <a:pPr algn="ctr">
                <a:lnSpc>
                  <a:spcPts val="2198"/>
                </a:lnSpc>
              </a:pPr>
              <a:r>
                <a:rPr lang="en-US" sz="1570" b="1">
                  <a:solidFill>
                    <a:srgbClr val="2B2B2B"/>
                  </a:solidFill>
                  <a:latin typeface="Agrandir Bold"/>
                  <a:ea typeface="Agrandir Bold"/>
                  <a:cs typeface="Agrandir Bold"/>
                  <a:sym typeface="Agrandir Bold"/>
                </a:rPr>
                <a:t>1</a:t>
              </a:r>
            </a:p>
          </p:txBody>
        </p:sp>
      </p:grpSp>
      <p:grpSp>
        <p:nvGrpSpPr>
          <p:cNvPr id="8" name="Group 8"/>
          <p:cNvGrpSpPr/>
          <p:nvPr/>
        </p:nvGrpSpPr>
        <p:grpSpPr>
          <a:xfrm>
            <a:off x="611691" y="6418827"/>
            <a:ext cx="7746920" cy="1089672"/>
            <a:chOff x="0" y="0"/>
            <a:chExt cx="10329227" cy="1452897"/>
          </a:xfrm>
        </p:grpSpPr>
        <p:sp>
          <p:nvSpPr>
            <p:cNvPr id="9" name="TextBox 9"/>
            <p:cNvSpPr txBox="1"/>
            <p:nvPr/>
          </p:nvSpPr>
          <p:spPr>
            <a:xfrm>
              <a:off x="1833012" y="-161925"/>
              <a:ext cx="8496215" cy="1614822"/>
            </a:xfrm>
            <a:prstGeom prst="rect">
              <a:avLst/>
            </a:prstGeom>
          </p:spPr>
          <p:txBody>
            <a:bodyPr lIns="0" tIns="0" rIns="0" bIns="0" rtlCol="0" anchor="t">
              <a:spAutoFit/>
            </a:bodyPr>
            <a:lstStyle/>
            <a:p>
              <a:pPr algn="l">
                <a:lnSpc>
                  <a:spcPts val="4710"/>
                </a:lnSpc>
              </a:pPr>
              <a:r>
                <a:rPr lang="en-US" sz="3364">
                  <a:solidFill>
                    <a:srgbClr val="2B2B2B"/>
                  </a:solidFill>
                  <a:latin typeface="Agrandir"/>
                  <a:ea typeface="Agrandir"/>
                  <a:cs typeface="Agrandir"/>
                  <a:sym typeface="Agrandir"/>
                </a:rPr>
                <a:t>Shivansh Chauhan E22CSEU0814</a:t>
              </a:r>
            </a:p>
          </p:txBody>
        </p:sp>
        <p:sp>
          <p:nvSpPr>
            <p:cNvPr id="10" name="Freeform 10"/>
            <p:cNvSpPr/>
            <p:nvPr/>
          </p:nvSpPr>
          <p:spPr>
            <a:xfrm>
              <a:off x="0" y="77098"/>
              <a:ext cx="1260920" cy="1298700"/>
            </a:xfrm>
            <a:custGeom>
              <a:avLst/>
              <a:gdLst/>
              <a:ahLst/>
              <a:cxnLst/>
              <a:rect l="l" t="t" r="r" b="b"/>
              <a:pathLst>
                <a:path w="1260920" h="1298700">
                  <a:moveTo>
                    <a:pt x="0" y="0"/>
                  </a:moveTo>
                  <a:lnTo>
                    <a:pt x="1260920" y="0"/>
                  </a:lnTo>
                  <a:lnTo>
                    <a:pt x="1260920" y="1298700"/>
                  </a:lnTo>
                  <a:lnTo>
                    <a:pt x="0" y="129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94017" y="491664"/>
              <a:ext cx="472886" cy="393368"/>
            </a:xfrm>
            <a:prstGeom prst="rect">
              <a:avLst/>
            </a:prstGeom>
          </p:spPr>
          <p:txBody>
            <a:bodyPr lIns="0" tIns="0" rIns="0" bIns="0" rtlCol="0" anchor="t">
              <a:spAutoFit/>
            </a:bodyPr>
            <a:lstStyle/>
            <a:p>
              <a:pPr algn="ctr">
                <a:lnSpc>
                  <a:spcPts val="2198"/>
                </a:lnSpc>
              </a:pPr>
              <a:r>
                <a:rPr lang="en-US" sz="1570" b="1">
                  <a:solidFill>
                    <a:srgbClr val="2B2B2B"/>
                  </a:solidFill>
                  <a:latin typeface="Agrandir Bold"/>
                  <a:ea typeface="Agrandir Bold"/>
                  <a:cs typeface="Agrandir Bold"/>
                  <a:sym typeface="Agrandir Bold"/>
                </a:rPr>
                <a:t>2</a:t>
              </a:r>
            </a:p>
          </p:txBody>
        </p:sp>
      </p:grpSp>
      <p:grpSp>
        <p:nvGrpSpPr>
          <p:cNvPr id="12" name="Group 12"/>
          <p:cNvGrpSpPr/>
          <p:nvPr/>
        </p:nvGrpSpPr>
        <p:grpSpPr>
          <a:xfrm>
            <a:off x="14267735" y="3398529"/>
            <a:ext cx="2623185" cy="2623185"/>
            <a:chOff x="0" y="0"/>
            <a:chExt cx="812800" cy="812800"/>
          </a:xfrm>
        </p:grpSpPr>
        <p:sp>
          <p:nvSpPr>
            <p:cNvPr id="13" name="Freeform 13"/>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4"/>
              <a:stretch>
                <a:fillRect t="-43792" b="-78429"/>
              </a:stretch>
            </a:blipFill>
          </p:spPr>
        </p:sp>
      </p:grpSp>
      <p:grpSp>
        <p:nvGrpSpPr>
          <p:cNvPr id="14" name="Group 14"/>
          <p:cNvGrpSpPr/>
          <p:nvPr/>
        </p:nvGrpSpPr>
        <p:grpSpPr>
          <a:xfrm>
            <a:off x="5045313" y="6963663"/>
            <a:ext cx="2623185" cy="2623185"/>
            <a:chOff x="0" y="0"/>
            <a:chExt cx="624394" cy="624394"/>
          </a:xfrm>
        </p:grpSpPr>
        <p:sp>
          <p:nvSpPr>
            <p:cNvPr id="15" name="Freeform 15"/>
            <p:cNvSpPr/>
            <p:nvPr/>
          </p:nvSpPr>
          <p:spPr>
            <a:xfrm>
              <a:off x="0" y="0"/>
              <a:ext cx="624394" cy="624394"/>
            </a:xfrm>
            <a:custGeom>
              <a:avLst/>
              <a:gdLst/>
              <a:ahLst/>
              <a:cxnLst/>
              <a:rect l="l" t="t" r="r" b="b"/>
              <a:pathLst>
                <a:path w="624394" h="624394">
                  <a:moveTo>
                    <a:pt x="67881" y="0"/>
                  </a:moveTo>
                  <a:lnTo>
                    <a:pt x="556514" y="0"/>
                  </a:lnTo>
                  <a:cubicBezTo>
                    <a:pt x="594003" y="0"/>
                    <a:pt x="624394" y="30391"/>
                    <a:pt x="624394" y="67881"/>
                  </a:cubicBezTo>
                  <a:lnTo>
                    <a:pt x="624394" y="556514"/>
                  </a:lnTo>
                  <a:cubicBezTo>
                    <a:pt x="624394" y="594003"/>
                    <a:pt x="594003" y="624394"/>
                    <a:pt x="556514" y="624394"/>
                  </a:cubicBezTo>
                  <a:lnTo>
                    <a:pt x="67881" y="624394"/>
                  </a:lnTo>
                  <a:cubicBezTo>
                    <a:pt x="30391" y="624394"/>
                    <a:pt x="0" y="594003"/>
                    <a:pt x="0" y="556514"/>
                  </a:cubicBezTo>
                  <a:lnTo>
                    <a:pt x="0" y="67881"/>
                  </a:lnTo>
                  <a:cubicBezTo>
                    <a:pt x="0" y="30391"/>
                    <a:pt x="30391" y="0"/>
                    <a:pt x="67881" y="0"/>
                  </a:cubicBezTo>
                  <a:close/>
                </a:path>
              </a:pathLst>
            </a:custGeom>
            <a:blipFill>
              <a:blip r:embed="rId5"/>
              <a:stretch>
                <a:fillRect t="-16666" b="-16666"/>
              </a:stretch>
            </a:blipFill>
          </p:spPr>
        </p:sp>
      </p:grpSp>
      <p:grpSp>
        <p:nvGrpSpPr>
          <p:cNvPr id="16" name="Group 16"/>
          <p:cNvGrpSpPr/>
          <p:nvPr/>
        </p:nvGrpSpPr>
        <p:grpSpPr>
          <a:xfrm>
            <a:off x="9144000" y="6418827"/>
            <a:ext cx="7746920" cy="1089672"/>
            <a:chOff x="0" y="0"/>
            <a:chExt cx="10329227" cy="1452897"/>
          </a:xfrm>
        </p:grpSpPr>
        <p:sp>
          <p:nvSpPr>
            <p:cNvPr id="17" name="TextBox 17"/>
            <p:cNvSpPr txBox="1"/>
            <p:nvPr/>
          </p:nvSpPr>
          <p:spPr>
            <a:xfrm>
              <a:off x="1833012" y="-161925"/>
              <a:ext cx="8496215" cy="1614822"/>
            </a:xfrm>
            <a:prstGeom prst="rect">
              <a:avLst/>
            </a:prstGeom>
          </p:spPr>
          <p:txBody>
            <a:bodyPr lIns="0" tIns="0" rIns="0" bIns="0" rtlCol="0" anchor="t">
              <a:spAutoFit/>
            </a:bodyPr>
            <a:lstStyle/>
            <a:p>
              <a:pPr algn="l">
                <a:lnSpc>
                  <a:spcPts val="4710"/>
                </a:lnSpc>
              </a:pPr>
              <a:r>
                <a:rPr lang="en-US" sz="3364">
                  <a:solidFill>
                    <a:srgbClr val="2B2B2B"/>
                  </a:solidFill>
                  <a:latin typeface="Agrandir"/>
                  <a:ea typeface="Agrandir"/>
                  <a:cs typeface="Agrandir"/>
                  <a:sym typeface="Agrandir"/>
                </a:rPr>
                <a:t>Rakesh Sharma</a:t>
              </a:r>
            </a:p>
            <a:p>
              <a:pPr algn="l">
                <a:lnSpc>
                  <a:spcPts val="4710"/>
                </a:lnSpc>
              </a:pPr>
              <a:r>
                <a:rPr lang="en-US" sz="3364">
                  <a:solidFill>
                    <a:srgbClr val="2B2B2B"/>
                  </a:solidFill>
                  <a:latin typeface="Agrandir"/>
                  <a:ea typeface="Agrandir"/>
                  <a:cs typeface="Agrandir"/>
                  <a:sym typeface="Agrandir"/>
                </a:rPr>
                <a:t>E22CSEU0823</a:t>
              </a:r>
            </a:p>
          </p:txBody>
        </p:sp>
        <p:sp>
          <p:nvSpPr>
            <p:cNvPr id="18" name="Freeform 18"/>
            <p:cNvSpPr/>
            <p:nvPr/>
          </p:nvSpPr>
          <p:spPr>
            <a:xfrm>
              <a:off x="0" y="77098"/>
              <a:ext cx="1260920" cy="1298700"/>
            </a:xfrm>
            <a:custGeom>
              <a:avLst/>
              <a:gdLst/>
              <a:ahLst/>
              <a:cxnLst/>
              <a:rect l="l" t="t" r="r" b="b"/>
              <a:pathLst>
                <a:path w="1260920" h="1298700">
                  <a:moveTo>
                    <a:pt x="0" y="0"/>
                  </a:moveTo>
                  <a:lnTo>
                    <a:pt x="1260920" y="0"/>
                  </a:lnTo>
                  <a:lnTo>
                    <a:pt x="1260920" y="1298700"/>
                  </a:lnTo>
                  <a:lnTo>
                    <a:pt x="0" y="129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394017" y="491664"/>
              <a:ext cx="472886" cy="393368"/>
            </a:xfrm>
            <a:prstGeom prst="rect">
              <a:avLst/>
            </a:prstGeom>
          </p:spPr>
          <p:txBody>
            <a:bodyPr lIns="0" tIns="0" rIns="0" bIns="0" rtlCol="0" anchor="t">
              <a:spAutoFit/>
            </a:bodyPr>
            <a:lstStyle/>
            <a:p>
              <a:pPr algn="ctr">
                <a:lnSpc>
                  <a:spcPts val="2198"/>
                </a:lnSpc>
              </a:pPr>
              <a:r>
                <a:rPr lang="en-US" sz="1570" b="1">
                  <a:solidFill>
                    <a:srgbClr val="2B2B2B"/>
                  </a:solidFill>
                  <a:latin typeface="Agrandir Bold"/>
                  <a:ea typeface="Agrandir Bold"/>
                  <a:cs typeface="Agrandir Bold"/>
                  <a:sym typeface="Agrandir Bold"/>
                </a:rPr>
                <a:t>3</a:t>
              </a:r>
            </a:p>
          </p:txBody>
        </p:sp>
      </p:grpSp>
      <p:grpSp>
        <p:nvGrpSpPr>
          <p:cNvPr id="20" name="Group 20"/>
          <p:cNvGrpSpPr/>
          <p:nvPr/>
        </p:nvGrpSpPr>
        <p:grpSpPr>
          <a:xfrm>
            <a:off x="14267735" y="6963663"/>
            <a:ext cx="2623185" cy="2623185"/>
            <a:chOff x="0" y="0"/>
            <a:chExt cx="812800" cy="812800"/>
          </a:xfrm>
        </p:grpSpPr>
        <p:sp>
          <p:nvSpPr>
            <p:cNvPr id="21" name="Freeform 21"/>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6"/>
              <a:stretch>
                <a:fillRect t="-63960" b="-63960"/>
              </a:stretch>
            </a:blipFill>
          </p:spPr>
        </p:sp>
      </p:grpSp>
      <p:grpSp>
        <p:nvGrpSpPr>
          <p:cNvPr id="22" name="Group 22"/>
          <p:cNvGrpSpPr/>
          <p:nvPr/>
        </p:nvGrpSpPr>
        <p:grpSpPr>
          <a:xfrm>
            <a:off x="307218" y="1959680"/>
            <a:ext cx="6330226" cy="1756428"/>
            <a:chOff x="0" y="0"/>
            <a:chExt cx="8440301" cy="2341904"/>
          </a:xfrm>
        </p:grpSpPr>
        <p:sp>
          <p:nvSpPr>
            <p:cNvPr id="23" name="TextBox 23"/>
            <p:cNvSpPr txBox="1"/>
            <p:nvPr/>
          </p:nvSpPr>
          <p:spPr>
            <a:xfrm>
              <a:off x="0" y="-190500"/>
              <a:ext cx="8440301" cy="160020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ea typeface="Agrandir"/>
                  <a:cs typeface="Agrandir"/>
                  <a:sym typeface="Agrandir"/>
                </a:rPr>
                <a:t>Team</a:t>
              </a:r>
            </a:p>
          </p:txBody>
        </p:sp>
        <p:sp>
          <p:nvSpPr>
            <p:cNvPr id="24" name="TextBox 24"/>
            <p:cNvSpPr txBox="1"/>
            <p:nvPr/>
          </p:nvSpPr>
          <p:spPr>
            <a:xfrm>
              <a:off x="0" y="1652506"/>
              <a:ext cx="8440301" cy="689398"/>
            </a:xfrm>
            <a:prstGeom prst="rect">
              <a:avLst/>
            </a:prstGeom>
          </p:spPr>
          <p:txBody>
            <a:bodyPr lIns="0" tIns="0" rIns="0" bIns="0" rtlCol="0" anchor="t">
              <a:spAutoFit/>
            </a:bodyPr>
            <a:lstStyle/>
            <a:p>
              <a:pPr marL="0" lvl="0" indent="0" algn="l">
                <a:lnSpc>
                  <a:spcPts val="3920"/>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064940"/>
            <a:ext cx="6330226" cy="2280786"/>
            <a:chOff x="0" y="0"/>
            <a:chExt cx="3460767" cy="1251930"/>
          </a:xfrm>
        </p:grpSpPr>
        <p:sp>
          <p:nvSpPr>
            <p:cNvPr id="3" name="Freeform 3"/>
            <p:cNvSpPr/>
            <p:nvPr/>
          </p:nvSpPr>
          <p:spPr>
            <a:xfrm>
              <a:off x="0" y="0"/>
              <a:ext cx="3460767" cy="1251930"/>
            </a:xfrm>
            <a:custGeom>
              <a:avLst/>
              <a:gdLst/>
              <a:ahLst/>
              <a:cxnLst/>
              <a:rect l="l" t="t" r="r" b="b"/>
              <a:pathLst>
                <a:path w="3460767" h="1251930">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grpSp>
        <p:nvGrpSpPr>
          <p:cNvPr id="4" name="Group 4"/>
          <p:cNvGrpSpPr/>
          <p:nvPr/>
        </p:nvGrpSpPr>
        <p:grpSpPr>
          <a:xfrm>
            <a:off x="1028700" y="4265286"/>
            <a:ext cx="6780460" cy="1756428"/>
            <a:chOff x="0" y="0"/>
            <a:chExt cx="9040614" cy="2341904"/>
          </a:xfrm>
        </p:grpSpPr>
        <p:sp>
          <p:nvSpPr>
            <p:cNvPr id="5" name="TextBox 5"/>
            <p:cNvSpPr txBox="1"/>
            <p:nvPr/>
          </p:nvSpPr>
          <p:spPr>
            <a:xfrm>
              <a:off x="0" y="-190500"/>
              <a:ext cx="9040614" cy="1600200"/>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B2B2B"/>
                  </a:solidFill>
                  <a:latin typeface="Agrandir"/>
                  <a:ea typeface="Agrandir"/>
                  <a:cs typeface="Agrandir"/>
                  <a:sym typeface="Agrandir"/>
                </a:rPr>
                <a:t>Agenda</a:t>
              </a:r>
            </a:p>
          </p:txBody>
        </p:sp>
        <p:sp>
          <p:nvSpPr>
            <p:cNvPr id="6" name="TextBox 6"/>
            <p:cNvSpPr txBox="1"/>
            <p:nvPr/>
          </p:nvSpPr>
          <p:spPr>
            <a:xfrm>
              <a:off x="0" y="1652506"/>
              <a:ext cx="9040614" cy="689398"/>
            </a:xfrm>
            <a:prstGeom prst="rect">
              <a:avLst/>
            </a:prstGeom>
          </p:spPr>
          <p:txBody>
            <a:bodyPr lIns="0" tIns="0" rIns="0" bIns="0" rtlCol="0" anchor="t">
              <a:spAutoFit/>
            </a:bodyPr>
            <a:lstStyle/>
            <a:p>
              <a:pPr marL="0" lvl="0" indent="0" algn="l">
                <a:lnSpc>
                  <a:spcPts val="3920"/>
                </a:lnSpc>
                <a:spcBef>
                  <a:spcPct val="0"/>
                </a:spcBef>
              </a:pPr>
              <a:r>
                <a:rPr lang="en-US" sz="2800" u="none">
                  <a:solidFill>
                    <a:srgbClr val="2B2B2B"/>
                  </a:solidFill>
                  <a:latin typeface="Agrandir"/>
                  <a:ea typeface="Agrandir"/>
                  <a:cs typeface="Agrandir"/>
                  <a:sym typeface="Agrandir"/>
                </a:rPr>
                <a:t>Topics Covered</a:t>
              </a:r>
            </a:p>
          </p:txBody>
        </p:sp>
      </p:grpSp>
      <p:grpSp>
        <p:nvGrpSpPr>
          <p:cNvPr id="7" name="Group 7"/>
          <p:cNvGrpSpPr/>
          <p:nvPr/>
        </p:nvGrpSpPr>
        <p:grpSpPr>
          <a:xfrm>
            <a:off x="9809000" y="2776259"/>
            <a:ext cx="6907145" cy="868440"/>
            <a:chOff x="0" y="0"/>
            <a:chExt cx="9209527" cy="1157920"/>
          </a:xfrm>
        </p:grpSpPr>
        <p:sp>
          <p:nvSpPr>
            <p:cNvPr id="8" name="Freeform 8"/>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Problem Statement</a:t>
              </a:r>
            </a:p>
          </p:txBody>
        </p:sp>
        <p:sp>
          <p:nvSpPr>
            <p:cNvPr id="10" name="TextBox 10"/>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1</a:t>
              </a:r>
            </a:p>
          </p:txBody>
        </p:sp>
      </p:grpSp>
      <p:grpSp>
        <p:nvGrpSpPr>
          <p:cNvPr id="11" name="Group 11"/>
          <p:cNvGrpSpPr/>
          <p:nvPr/>
        </p:nvGrpSpPr>
        <p:grpSpPr>
          <a:xfrm>
            <a:off x="9809000" y="4064940"/>
            <a:ext cx="6907145" cy="868440"/>
            <a:chOff x="0" y="0"/>
            <a:chExt cx="9209527" cy="1157920"/>
          </a:xfrm>
        </p:grpSpPr>
        <p:sp>
          <p:nvSpPr>
            <p:cNvPr id="12" name="TextBox 12"/>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Project Overview</a:t>
              </a:r>
            </a:p>
          </p:txBody>
        </p:sp>
        <p:sp>
          <p:nvSpPr>
            <p:cNvPr id="13" name="Freeform 1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2</a:t>
              </a:r>
            </a:p>
          </p:txBody>
        </p:sp>
      </p:grpSp>
      <p:grpSp>
        <p:nvGrpSpPr>
          <p:cNvPr id="15" name="Group 15"/>
          <p:cNvGrpSpPr/>
          <p:nvPr/>
        </p:nvGrpSpPr>
        <p:grpSpPr>
          <a:xfrm>
            <a:off x="9809000" y="5353620"/>
            <a:ext cx="6907145" cy="868440"/>
            <a:chOff x="0" y="0"/>
            <a:chExt cx="9209527" cy="1157920"/>
          </a:xfrm>
        </p:grpSpPr>
        <p:sp>
          <p:nvSpPr>
            <p:cNvPr id="16" name="TextBox 16"/>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About the Model</a:t>
              </a:r>
            </a:p>
          </p:txBody>
        </p:sp>
        <p:sp>
          <p:nvSpPr>
            <p:cNvPr id="17" name="Freeform 17"/>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3</a:t>
              </a:r>
            </a:p>
          </p:txBody>
        </p:sp>
      </p:grpSp>
      <p:grpSp>
        <p:nvGrpSpPr>
          <p:cNvPr id="19" name="Group 19"/>
          <p:cNvGrpSpPr/>
          <p:nvPr/>
        </p:nvGrpSpPr>
        <p:grpSpPr>
          <a:xfrm>
            <a:off x="9809000" y="6642301"/>
            <a:ext cx="6907145" cy="868440"/>
            <a:chOff x="0" y="0"/>
            <a:chExt cx="9209527" cy="1157920"/>
          </a:xfrm>
        </p:grpSpPr>
        <p:sp>
          <p:nvSpPr>
            <p:cNvPr id="20" name="TextBox 20"/>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About App and Tech Stack</a:t>
              </a:r>
            </a:p>
          </p:txBody>
        </p:sp>
        <p:sp>
          <p:nvSpPr>
            <p:cNvPr id="21" name="Freeform 21"/>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4</a:t>
              </a:r>
            </a:p>
          </p:txBody>
        </p:sp>
      </p:grpSp>
      <p:grpSp>
        <p:nvGrpSpPr>
          <p:cNvPr id="23" name="Group 23"/>
          <p:cNvGrpSpPr/>
          <p:nvPr/>
        </p:nvGrpSpPr>
        <p:grpSpPr>
          <a:xfrm>
            <a:off x="9809000" y="7929841"/>
            <a:ext cx="6907145" cy="868440"/>
            <a:chOff x="0" y="0"/>
            <a:chExt cx="9209527" cy="1157920"/>
          </a:xfrm>
        </p:grpSpPr>
        <p:sp>
          <p:nvSpPr>
            <p:cNvPr id="24" name="TextBox 24"/>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Limitations</a:t>
              </a:r>
            </a:p>
          </p:txBody>
        </p:sp>
        <p:sp>
          <p:nvSpPr>
            <p:cNvPr id="25" name="Freeform 25"/>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5</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495431" y="1257300"/>
            <a:ext cx="8648569" cy="4167211"/>
            <a:chOff x="0" y="0"/>
            <a:chExt cx="11531426" cy="5556282"/>
          </a:xfrm>
        </p:grpSpPr>
        <p:sp>
          <p:nvSpPr>
            <p:cNvPr id="5" name="TextBox 5"/>
            <p:cNvSpPr txBox="1"/>
            <p:nvPr/>
          </p:nvSpPr>
          <p:spPr>
            <a:xfrm>
              <a:off x="0" y="-190500"/>
              <a:ext cx="11531426" cy="16002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ea typeface="Agrandir"/>
                  <a:cs typeface="Agrandir"/>
                  <a:sym typeface="Agrandir"/>
                </a:rPr>
                <a:t>Problem Statement</a:t>
              </a:r>
            </a:p>
          </p:txBody>
        </p:sp>
        <p:sp>
          <p:nvSpPr>
            <p:cNvPr id="6" name="TextBox 6"/>
            <p:cNvSpPr txBox="1"/>
            <p:nvPr/>
          </p:nvSpPr>
          <p:spPr>
            <a:xfrm>
              <a:off x="0" y="1862910"/>
              <a:ext cx="11531426" cy="3693371"/>
            </a:xfrm>
            <a:prstGeom prst="rect">
              <a:avLst/>
            </a:prstGeom>
          </p:spPr>
          <p:txBody>
            <a:bodyPr lIns="0" tIns="0" rIns="0" bIns="0" rtlCol="0" anchor="t">
              <a:spAutoFit/>
            </a:bodyPr>
            <a:lstStyle/>
            <a:p>
              <a:pPr marL="0" lvl="0" indent="0" algn="l">
                <a:lnSpc>
                  <a:spcPts val="3640"/>
                </a:lnSpc>
              </a:pPr>
              <a:r>
                <a:rPr lang="en-US" sz="2600">
                  <a:solidFill>
                    <a:srgbClr val="2B2B2B"/>
                  </a:solidFill>
                  <a:latin typeface="Agrandir"/>
                  <a:ea typeface="Agrandir"/>
                  <a:cs typeface="Agrandir"/>
                  <a:sym typeface="Agrandir"/>
                </a:rPr>
                <a:t>The increasing crimes against women in u</a:t>
              </a:r>
              <a:r>
                <a:rPr lang="en-US" sz="2600" u="none">
                  <a:solidFill>
                    <a:srgbClr val="2B2B2B"/>
                  </a:solidFill>
                  <a:latin typeface="Agrandir"/>
                  <a:ea typeface="Agrandir"/>
                  <a:cs typeface="Agrandir"/>
                  <a:sym typeface="Agrandir"/>
                </a:rPr>
                <a:t>rban areas necessitate advanced surveillance solutions for real-time threat detection. Women Safety Analytics aims to address this issue by leveraging real-time monitoring and advanced analytics to create safer environments and assist law enforcement in crime prevention. </a:t>
              </a:r>
            </a:p>
          </p:txBody>
        </p:sp>
      </p:grpSp>
      <p:sp>
        <p:nvSpPr>
          <p:cNvPr id="7" name="AutoShape 7"/>
          <p:cNvSpPr/>
          <p:nvPr/>
        </p:nvSpPr>
        <p:spPr>
          <a:xfrm>
            <a:off x="495431" y="2081190"/>
            <a:ext cx="8265305" cy="0"/>
          </a:xfrm>
          <a:prstGeom prst="line">
            <a:avLst/>
          </a:prstGeom>
          <a:ln w="38100" cap="flat">
            <a:solidFill>
              <a:srgbClr val="000000"/>
            </a:solidFill>
            <a:prstDash val="solid"/>
            <a:headEnd type="none" w="sm" len="sm"/>
            <a:tailEnd type="none" w="sm" len="sm"/>
          </a:ln>
        </p:spPr>
      </p:sp>
      <p:sp>
        <p:nvSpPr>
          <p:cNvPr id="8" name="Freeform 8"/>
          <p:cNvSpPr/>
          <p:nvPr/>
        </p:nvSpPr>
        <p:spPr>
          <a:xfrm>
            <a:off x="10498310" y="1257300"/>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Freeform 4"/>
          <p:cNvSpPr/>
          <p:nvPr/>
        </p:nvSpPr>
        <p:spPr>
          <a:xfrm>
            <a:off x="1028700" y="2050396"/>
            <a:ext cx="5748651" cy="5649750"/>
          </a:xfrm>
          <a:custGeom>
            <a:avLst/>
            <a:gdLst/>
            <a:ahLst/>
            <a:cxnLst/>
            <a:rect l="l" t="t" r="r" b="b"/>
            <a:pathLst>
              <a:path w="5748651" h="5649750">
                <a:moveTo>
                  <a:pt x="0" y="0"/>
                </a:moveTo>
                <a:lnTo>
                  <a:pt x="5748651" y="0"/>
                </a:lnTo>
                <a:lnTo>
                  <a:pt x="5748651" y="5649749"/>
                </a:lnTo>
                <a:lnTo>
                  <a:pt x="0" y="5649749"/>
                </a:lnTo>
                <a:lnTo>
                  <a:pt x="0" y="0"/>
                </a:lnTo>
                <a:close/>
              </a:path>
            </a:pathLst>
          </a:custGeom>
          <a:blipFill>
            <a:blip r:embed="rId4"/>
            <a:stretch>
              <a:fillRect/>
            </a:stretch>
          </a:blipFill>
        </p:spPr>
      </p:sp>
      <p:grpSp>
        <p:nvGrpSpPr>
          <p:cNvPr id="5" name="Group 5"/>
          <p:cNvGrpSpPr/>
          <p:nvPr/>
        </p:nvGrpSpPr>
        <p:grpSpPr>
          <a:xfrm>
            <a:off x="9144000" y="1188921"/>
            <a:ext cx="8891583" cy="7909158"/>
            <a:chOff x="0" y="0"/>
            <a:chExt cx="11855445" cy="10545545"/>
          </a:xfrm>
        </p:grpSpPr>
        <p:sp>
          <p:nvSpPr>
            <p:cNvPr id="6" name="TextBox 6"/>
            <p:cNvSpPr txBox="1"/>
            <p:nvPr/>
          </p:nvSpPr>
          <p:spPr>
            <a:xfrm>
              <a:off x="0" y="1975373"/>
              <a:ext cx="11855445" cy="8570171"/>
            </a:xfrm>
            <a:prstGeom prst="rect">
              <a:avLst/>
            </a:prstGeom>
          </p:spPr>
          <p:txBody>
            <a:bodyPr lIns="0" tIns="0" rIns="0" bIns="0" rtlCol="0" anchor="t">
              <a:spAutoFit/>
            </a:bodyPr>
            <a:lstStyle/>
            <a:p>
              <a:pPr marL="0" lvl="0" indent="0" algn="l">
                <a:lnSpc>
                  <a:spcPts val="3640"/>
                </a:lnSpc>
              </a:pPr>
              <a:r>
                <a:rPr lang="en-US" sz="2600">
                  <a:solidFill>
                    <a:srgbClr val="2B2B2B"/>
                  </a:solidFill>
                  <a:latin typeface="Agrandir"/>
                  <a:ea typeface="Agrandir"/>
                  <a:cs typeface="Agrandir"/>
                  <a:sym typeface="Agrandir"/>
                </a:rPr>
                <a:t>This p</a:t>
              </a:r>
              <a:r>
                <a:rPr lang="en-US" sz="2600" u="none">
                  <a:solidFill>
                    <a:srgbClr val="2B2B2B"/>
                  </a:solidFill>
                  <a:latin typeface="Agrandir"/>
                  <a:ea typeface="Agrandir"/>
                  <a:cs typeface="Agrandir"/>
                  <a:sym typeface="Agrandir"/>
                </a:rPr>
                <a:t>roject is a mix of two things, one is android app with security features like location sharing, helpline calling and video recording that'll be stored on the web so that it cannot be tampered (no redirection to the camera to maintain low profile during the whole recording). Marking of the Safe Spaces near the person and the features like SOS buttons that sends live locations to emergency contact.</a:t>
              </a:r>
            </a:p>
            <a:p>
              <a:pPr marL="0" lvl="0" indent="0" algn="l">
                <a:lnSpc>
                  <a:spcPts val="3640"/>
                </a:lnSpc>
              </a:pPr>
              <a:endParaRPr lang="en-US" sz="2600" u="none">
                <a:solidFill>
                  <a:srgbClr val="2B2B2B"/>
                </a:solidFill>
                <a:latin typeface="Agrandir"/>
                <a:ea typeface="Agrandir"/>
                <a:cs typeface="Agrandir"/>
                <a:sym typeface="Agrandir"/>
              </a:endParaRPr>
            </a:p>
            <a:p>
              <a:pPr marL="0" lvl="0" indent="0" algn="l">
                <a:lnSpc>
                  <a:spcPts val="3640"/>
                </a:lnSpc>
              </a:pPr>
              <a:r>
                <a:rPr lang="en-US" sz="2600" u="none">
                  <a:solidFill>
                    <a:srgbClr val="2B2B2B"/>
                  </a:solidFill>
                  <a:latin typeface="Agrandir"/>
                  <a:ea typeface="Agrandir"/>
                  <a:cs typeface="Agrandir"/>
                  <a:sym typeface="Agrandir"/>
                </a:rPr>
                <a:t>Second being AI model that can be implemented in CCTV cameras to detect women in distress by analyzing the number to men following one women and by recognizing gestures(like hand raises).</a:t>
              </a:r>
            </a:p>
            <a:p>
              <a:pPr marL="0" lvl="0" indent="0" algn="l">
                <a:lnSpc>
                  <a:spcPts val="3640"/>
                </a:lnSpc>
              </a:pPr>
              <a:endParaRPr lang="en-US" sz="2600" u="none">
                <a:solidFill>
                  <a:srgbClr val="2B2B2B"/>
                </a:solidFill>
                <a:latin typeface="Agrandir"/>
                <a:ea typeface="Agrandir"/>
                <a:cs typeface="Agrandir"/>
                <a:sym typeface="Agrandir"/>
              </a:endParaRPr>
            </a:p>
          </p:txBody>
        </p:sp>
        <p:sp>
          <p:nvSpPr>
            <p:cNvPr id="7" name="TextBox 7"/>
            <p:cNvSpPr txBox="1"/>
            <p:nvPr/>
          </p:nvSpPr>
          <p:spPr>
            <a:xfrm>
              <a:off x="0" y="-190500"/>
              <a:ext cx="11855445" cy="16002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ea typeface="Agrandir"/>
                  <a:cs typeface="Agrandir"/>
                  <a:sym typeface="Agrandir"/>
                </a:rPr>
                <a:t>Project Overview</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444901" y="1702866"/>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ea typeface="Agrandir"/>
                <a:cs typeface="Agrandir"/>
                <a:sym typeface="Agrandir"/>
              </a:rPr>
              <a:t>Our Model</a:t>
            </a:r>
          </a:p>
        </p:txBody>
      </p:sp>
      <p:pic>
        <p:nvPicPr>
          <p:cNvPr id="3" name="Picture 3"/>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grpSp>
        <p:nvGrpSpPr>
          <p:cNvPr id="5" name="Group 5"/>
          <p:cNvGrpSpPr/>
          <p:nvPr/>
        </p:nvGrpSpPr>
        <p:grpSpPr>
          <a:xfrm>
            <a:off x="11475461" y="514350"/>
            <a:ext cx="5246370" cy="9286786"/>
            <a:chOff x="0" y="0"/>
            <a:chExt cx="812800" cy="1438766"/>
          </a:xfrm>
        </p:grpSpPr>
        <p:sp>
          <p:nvSpPr>
            <p:cNvPr id="6" name="Freeform 6"/>
            <p:cNvSpPr/>
            <p:nvPr/>
          </p:nvSpPr>
          <p:spPr>
            <a:xfrm>
              <a:off x="0" y="0"/>
              <a:ext cx="812800" cy="1438766"/>
            </a:xfrm>
            <a:custGeom>
              <a:avLst/>
              <a:gdLst/>
              <a:ahLst/>
              <a:cxnLst/>
              <a:rect l="l" t="t" r="r" b="b"/>
              <a:pathLst>
                <a:path w="812800" h="1438766">
                  <a:moveTo>
                    <a:pt x="0" y="0"/>
                  </a:moveTo>
                  <a:lnTo>
                    <a:pt x="812800" y="0"/>
                  </a:lnTo>
                  <a:lnTo>
                    <a:pt x="812800" y="1438766"/>
                  </a:lnTo>
                  <a:lnTo>
                    <a:pt x="0" y="1438766"/>
                  </a:lnTo>
                  <a:close/>
                </a:path>
              </a:pathLst>
            </a:custGeom>
            <a:blipFill>
              <a:blip r:embed="rId4"/>
              <a:stretch>
                <a:fillRect t="-1357" b="-1357"/>
              </a:stretch>
            </a:blipFill>
          </p:spPr>
        </p:sp>
      </p:grpSp>
      <p:sp>
        <p:nvSpPr>
          <p:cNvPr id="7" name="TextBox 7"/>
          <p:cNvSpPr txBox="1"/>
          <p:nvPr/>
        </p:nvSpPr>
        <p:spPr>
          <a:xfrm>
            <a:off x="7003568" y="8818881"/>
            <a:ext cx="4280864" cy="439419"/>
          </a:xfrm>
          <a:prstGeom prst="rect">
            <a:avLst/>
          </a:prstGeom>
        </p:spPr>
        <p:txBody>
          <a:bodyPr lIns="0" tIns="0" rIns="0" bIns="0" rtlCol="0" anchor="t">
            <a:spAutoFit/>
          </a:bodyPr>
          <a:lstStyle/>
          <a:p>
            <a:pPr marL="0" lvl="0" indent="0" algn="ctr">
              <a:lnSpc>
                <a:spcPts val="3080"/>
              </a:lnSpc>
            </a:pPr>
            <a:r>
              <a:rPr lang="en-US" sz="2200" u="none">
                <a:solidFill>
                  <a:srgbClr val="2B2B2B"/>
                </a:solidFill>
                <a:latin typeface="Agrandir"/>
                <a:ea typeface="Agrandir"/>
                <a:cs typeface="Agrandir"/>
                <a:sym typeface="Agrandir"/>
                <a:hlinkClick r:id="rId5" action="ppaction://hlinksldjump"/>
              </a:rPr>
              <a:t>Go Back to Agenda Page</a:t>
            </a:r>
          </a:p>
        </p:txBody>
      </p:sp>
      <p:sp>
        <p:nvSpPr>
          <p:cNvPr id="8" name="TextBox 8"/>
          <p:cNvSpPr txBox="1"/>
          <p:nvPr/>
        </p:nvSpPr>
        <p:spPr>
          <a:xfrm>
            <a:off x="3138636" y="3223180"/>
            <a:ext cx="7729865" cy="2800985"/>
          </a:xfrm>
          <a:prstGeom prst="rect">
            <a:avLst/>
          </a:prstGeom>
        </p:spPr>
        <p:txBody>
          <a:bodyPr lIns="0" tIns="0" rIns="0" bIns="0" rtlCol="0" anchor="t">
            <a:spAutoFit/>
          </a:bodyPr>
          <a:lstStyle/>
          <a:p>
            <a:pPr marL="0" lvl="0" indent="0" algn="l">
              <a:lnSpc>
                <a:spcPts val="3640"/>
              </a:lnSpc>
            </a:pPr>
            <a:r>
              <a:rPr lang="en-US" sz="2600">
                <a:solidFill>
                  <a:srgbClr val="2B2B2B"/>
                </a:solidFill>
                <a:latin typeface="Agrandir"/>
                <a:ea typeface="Agrandir"/>
                <a:cs typeface="Agrandir"/>
                <a:sym typeface="Agrandir"/>
              </a:rPr>
              <a:t>Our project uses Yolo v8 for detecting people and then uses our AI model that is based on ResNet-50 architecture to detect whether the person is male or female. Then we use mediapipe to detect whether there is an emergency or not based on gesture recognition.  </a:t>
            </a:r>
          </a:p>
        </p:txBody>
      </p:sp>
      <p:sp>
        <p:nvSpPr>
          <p:cNvPr id="9" name="TextBox 9"/>
          <p:cNvSpPr txBox="1"/>
          <p:nvPr/>
        </p:nvSpPr>
        <p:spPr>
          <a:xfrm>
            <a:off x="7003568" y="7895706"/>
            <a:ext cx="7729865" cy="514985"/>
          </a:xfrm>
          <a:prstGeom prst="rect">
            <a:avLst/>
          </a:prstGeom>
        </p:spPr>
        <p:txBody>
          <a:bodyPr lIns="0" tIns="0" rIns="0" bIns="0" rtlCol="0" anchor="t">
            <a:spAutoFit/>
          </a:bodyPr>
          <a:lstStyle/>
          <a:p>
            <a:pPr marL="0" lvl="0" indent="0" algn="l">
              <a:lnSpc>
                <a:spcPts val="3640"/>
              </a:lnSpc>
            </a:pPr>
            <a:r>
              <a:rPr lang="en-US" sz="2600">
                <a:solidFill>
                  <a:srgbClr val="2B2B2B"/>
                </a:solidFill>
                <a:latin typeface="Agrandir"/>
                <a:ea typeface="Agrandir"/>
                <a:cs typeface="Agrandir"/>
                <a:sym typeface="Agrandir"/>
              </a:rPr>
              <a:t>Our Project flow diagram</a:t>
            </a:r>
          </a:p>
        </p:txBody>
      </p:sp>
      <p:sp>
        <p:nvSpPr>
          <p:cNvPr id="10" name="AutoShape 10"/>
          <p:cNvSpPr/>
          <p:nvPr/>
        </p:nvSpPr>
        <p:spPr>
          <a:xfrm>
            <a:off x="4792192" y="8410691"/>
            <a:ext cx="6492240" cy="0"/>
          </a:xfrm>
          <a:prstGeom prst="line">
            <a:avLst/>
          </a:prstGeom>
          <a:ln w="38100" cap="flat">
            <a:solidFill>
              <a:srgbClr val="000000"/>
            </a:solidFill>
            <a:prstDash val="solid"/>
            <a:headEnd type="none" w="sm" len="sm"/>
            <a:tailEnd type="triangle" w="lg" len="med"/>
          </a:ln>
        </p:spPr>
      </p:sp>
      <p:sp>
        <p:nvSpPr>
          <p:cNvPr id="11" name="AutoShape 11"/>
          <p:cNvSpPr/>
          <p:nvPr/>
        </p:nvSpPr>
        <p:spPr>
          <a:xfrm>
            <a:off x="4983221" y="2931591"/>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3" name="Freeform 3"/>
          <p:cNvSpPr/>
          <p:nvPr/>
        </p:nvSpPr>
        <p:spPr>
          <a:xfrm>
            <a:off x="1204662" y="2561028"/>
            <a:ext cx="2860631" cy="6356958"/>
          </a:xfrm>
          <a:custGeom>
            <a:avLst/>
            <a:gdLst/>
            <a:ahLst/>
            <a:cxnLst/>
            <a:rect l="l" t="t" r="r" b="b"/>
            <a:pathLst>
              <a:path w="2860631" h="6356958">
                <a:moveTo>
                  <a:pt x="0" y="0"/>
                </a:moveTo>
                <a:lnTo>
                  <a:pt x="2860631" y="0"/>
                </a:lnTo>
                <a:lnTo>
                  <a:pt x="2860631" y="6356958"/>
                </a:lnTo>
                <a:lnTo>
                  <a:pt x="0" y="6356958"/>
                </a:lnTo>
                <a:lnTo>
                  <a:pt x="0" y="0"/>
                </a:lnTo>
                <a:close/>
              </a:path>
            </a:pathLst>
          </a:custGeom>
          <a:blipFill>
            <a:blip r:embed="rId3"/>
            <a:stretch>
              <a:fillRect/>
            </a:stretch>
          </a:blipFill>
        </p:spPr>
      </p:sp>
      <p:sp>
        <p:nvSpPr>
          <p:cNvPr id="4" name="Freeform 4"/>
          <p:cNvSpPr/>
          <p:nvPr/>
        </p:nvSpPr>
        <p:spPr>
          <a:xfrm>
            <a:off x="4953232" y="2561028"/>
            <a:ext cx="2860631" cy="6356958"/>
          </a:xfrm>
          <a:custGeom>
            <a:avLst/>
            <a:gdLst/>
            <a:ahLst/>
            <a:cxnLst/>
            <a:rect l="l" t="t" r="r" b="b"/>
            <a:pathLst>
              <a:path w="2860631" h="6356958">
                <a:moveTo>
                  <a:pt x="0" y="0"/>
                </a:moveTo>
                <a:lnTo>
                  <a:pt x="2860631" y="0"/>
                </a:lnTo>
                <a:lnTo>
                  <a:pt x="2860631" y="6356958"/>
                </a:lnTo>
                <a:lnTo>
                  <a:pt x="0" y="6356958"/>
                </a:lnTo>
                <a:lnTo>
                  <a:pt x="0" y="0"/>
                </a:lnTo>
                <a:close/>
              </a:path>
            </a:pathLst>
          </a:custGeom>
          <a:blipFill>
            <a:blip r:embed="rId4"/>
            <a:stretch>
              <a:fillRect/>
            </a:stretch>
          </a:blipFill>
        </p:spPr>
      </p:sp>
      <p:sp>
        <p:nvSpPr>
          <p:cNvPr id="5" name="Freeform 5"/>
          <p:cNvSpPr/>
          <p:nvPr/>
        </p:nvSpPr>
        <p:spPr>
          <a:xfrm>
            <a:off x="8699688" y="2561028"/>
            <a:ext cx="2860631" cy="6356958"/>
          </a:xfrm>
          <a:custGeom>
            <a:avLst/>
            <a:gdLst/>
            <a:ahLst/>
            <a:cxnLst/>
            <a:rect l="l" t="t" r="r" b="b"/>
            <a:pathLst>
              <a:path w="2860631" h="6356958">
                <a:moveTo>
                  <a:pt x="0" y="0"/>
                </a:moveTo>
                <a:lnTo>
                  <a:pt x="2860631" y="0"/>
                </a:lnTo>
                <a:lnTo>
                  <a:pt x="2860631" y="6356958"/>
                </a:lnTo>
                <a:lnTo>
                  <a:pt x="0" y="6356958"/>
                </a:lnTo>
                <a:lnTo>
                  <a:pt x="0" y="0"/>
                </a:lnTo>
                <a:close/>
              </a:path>
            </a:pathLst>
          </a:custGeom>
          <a:blipFill>
            <a:blip r:embed="rId5"/>
            <a:stretch>
              <a:fillRect/>
            </a:stretch>
          </a:blipFill>
        </p:spPr>
      </p:sp>
      <p:sp>
        <p:nvSpPr>
          <p:cNvPr id="6" name="Freeform 6"/>
          <p:cNvSpPr/>
          <p:nvPr/>
        </p:nvSpPr>
        <p:spPr>
          <a:xfrm>
            <a:off x="12446144" y="2561028"/>
            <a:ext cx="2860631" cy="6356958"/>
          </a:xfrm>
          <a:custGeom>
            <a:avLst/>
            <a:gdLst/>
            <a:ahLst/>
            <a:cxnLst/>
            <a:rect l="l" t="t" r="r" b="b"/>
            <a:pathLst>
              <a:path w="2860631" h="6356958">
                <a:moveTo>
                  <a:pt x="0" y="0"/>
                </a:moveTo>
                <a:lnTo>
                  <a:pt x="2860631" y="0"/>
                </a:lnTo>
                <a:lnTo>
                  <a:pt x="2860631" y="6356958"/>
                </a:lnTo>
                <a:lnTo>
                  <a:pt x="0" y="6356958"/>
                </a:lnTo>
                <a:lnTo>
                  <a:pt x="0" y="0"/>
                </a:lnTo>
                <a:close/>
              </a:path>
            </a:pathLst>
          </a:custGeom>
          <a:blipFill>
            <a:blip r:embed="rId6"/>
            <a:stretch>
              <a:fillRect/>
            </a:stretch>
          </a:blipFill>
        </p:spPr>
      </p:sp>
      <p:sp>
        <p:nvSpPr>
          <p:cNvPr id="7" name="TextBox 7"/>
          <p:cNvSpPr txBox="1"/>
          <p:nvPr/>
        </p:nvSpPr>
        <p:spPr>
          <a:xfrm>
            <a:off x="254132" y="463799"/>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ea typeface="Agrandir"/>
                <a:cs typeface="Agrandir"/>
                <a:sym typeface="Agrandir"/>
              </a:rPr>
              <a:t>App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058054"/>
            <a:ext cx="4889142" cy="6200246"/>
            <a:chOff x="0" y="0"/>
            <a:chExt cx="1287675" cy="1632987"/>
          </a:xfrm>
        </p:grpSpPr>
        <p:sp>
          <p:nvSpPr>
            <p:cNvPr id="3" name="Freeform 3"/>
            <p:cNvSpPr/>
            <p:nvPr/>
          </p:nvSpPr>
          <p:spPr>
            <a:xfrm>
              <a:off x="0" y="0"/>
              <a:ext cx="1287675" cy="1632987"/>
            </a:xfrm>
            <a:custGeom>
              <a:avLst/>
              <a:gdLst/>
              <a:ahLst/>
              <a:cxnLst/>
              <a:rect l="l" t="t" r="r" b="b"/>
              <a:pathLst>
                <a:path w="1287675" h="1632987">
                  <a:moveTo>
                    <a:pt x="80758" y="0"/>
                  </a:moveTo>
                  <a:lnTo>
                    <a:pt x="1206917" y="0"/>
                  </a:lnTo>
                  <a:cubicBezTo>
                    <a:pt x="1251519" y="0"/>
                    <a:pt x="1287675" y="36157"/>
                    <a:pt x="1287675" y="80758"/>
                  </a:cubicBezTo>
                  <a:lnTo>
                    <a:pt x="1287675" y="1552228"/>
                  </a:lnTo>
                  <a:cubicBezTo>
                    <a:pt x="1287675" y="1596830"/>
                    <a:pt x="1251519" y="1632987"/>
                    <a:pt x="1206917" y="1632987"/>
                  </a:cubicBezTo>
                  <a:lnTo>
                    <a:pt x="80758" y="1632987"/>
                  </a:lnTo>
                  <a:cubicBezTo>
                    <a:pt x="36157" y="1632987"/>
                    <a:pt x="0" y="1596830"/>
                    <a:pt x="0" y="1552228"/>
                  </a:cubicBezTo>
                  <a:lnTo>
                    <a:pt x="0" y="80758"/>
                  </a:lnTo>
                  <a:cubicBezTo>
                    <a:pt x="0" y="36157"/>
                    <a:pt x="36157" y="0"/>
                    <a:pt x="80758" y="0"/>
                  </a:cubicBezTo>
                  <a:close/>
                </a:path>
              </a:pathLst>
            </a:custGeom>
            <a:solidFill>
              <a:srgbClr val="E9F1EA"/>
            </a:solidFill>
          </p:spPr>
        </p:sp>
        <p:sp>
          <p:nvSpPr>
            <p:cNvPr id="4" name="TextBox 4"/>
            <p:cNvSpPr txBox="1"/>
            <p:nvPr/>
          </p:nvSpPr>
          <p:spPr>
            <a:xfrm>
              <a:off x="0" y="-104775"/>
              <a:ext cx="1287675" cy="1737762"/>
            </a:xfrm>
            <a:prstGeom prst="rect">
              <a:avLst/>
            </a:prstGeom>
          </p:spPr>
          <p:txBody>
            <a:bodyPr lIns="50800" tIns="50800" rIns="50800" bIns="50800" rtlCol="0" anchor="ctr"/>
            <a:lstStyle/>
            <a:p>
              <a:pPr algn="ctr">
                <a:lnSpc>
                  <a:spcPts val="3080"/>
                </a:lnSpc>
              </a:pPr>
              <a:endParaRPr/>
            </a:p>
          </p:txBody>
        </p:sp>
      </p:grpSp>
      <p:sp>
        <p:nvSpPr>
          <p:cNvPr id="5" name="Freeform 5"/>
          <p:cNvSpPr/>
          <p:nvPr/>
        </p:nvSpPr>
        <p:spPr>
          <a:xfrm>
            <a:off x="1930182" y="3679638"/>
            <a:ext cx="1996350" cy="2478539"/>
          </a:xfrm>
          <a:custGeom>
            <a:avLst/>
            <a:gdLst/>
            <a:ahLst/>
            <a:cxnLst/>
            <a:rect l="l" t="t" r="r" b="b"/>
            <a:pathLst>
              <a:path w="1996350" h="2478539">
                <a:moveTo>
                  <a:pt x="0" y="0"/>
                </a:moveTo>
                <a:lnTo>
                  <a:pt x="1996350" y="0"/>
                </a:lnTo>
                <a:lnTo>
                  <a:pt x="1996350" y="2478539"/>
                </a:lnTo>
                <a:lnTo>
                  <a:pt x="0" y="2478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664434" y="3058054"/>
            <a:ext cx="4889142" cy="6200246"/>
            <a:chOff x="0" y="0"/>
            <a:chExt cx="1287675" cy="1632987"/>
          </a:xfrm>
        </p:grpSpPr>
        <p:sp>
          <p:nvSpPr>
            <p:cNvPr id="7" name="Freeform 7"/>
            <p:cNvSpPr/>
            <p:nvPr/>
          </p:nvSpPr>
          <p:spPr>
            <a:xfrm>
              <a:off x="0" y="0"/>
              <a:ext cx="1287675" cy="1632987"/>
            </a:xfrm>
            <a:custGeom>
              <a:avLst/>
              <a:gdLst/>
              <a:ahLst/>
              <a:cxnLst/>
              <a:rect l="l" t="t" r="r" b="b"/>
              <a:pathLst>
                <a:path w="1287675" h="1632987">
                  <a:moveTo>
                    <a:pt x="80758" y="0"/>
                  </a:moveTo>
                  <a:lnTo>
                    <a:pt x="1206917" y="0"/>
                  </a:lnTo>
                  <a:cubicBezTo>
                    <a:pt x="1251519" y="0"/>
                    <a:pt x="1287675" y="36157"/>
                    <a:pt x="1287675" y="80758"/>
                  </a:cubicBezTo>
                  <a:lnTo>
                    <a:pt x="1287675" y="1552228"/>
                  </a:lnTo>
                  <a:cubicBezTo>
                    <a:pt x="1287675" y="1596830"/>
                    <a:pt x="1251519" y="1632987"/>
                    <a:pt x="1206917" y="1632987"/>
                  </a:cubicBezTo>
                  <a:lnTo>
                    <a:pt x="80758" y="1632987"/>
                  </a:lnTo>
                  <a:cubicBezTo>
                    <a:pt x="36157" y="1632987"/>
                    <a:pt x="0" y="1596830"/>
                    <a:pt x="0" y="1552228"/>
                  </a:cubicBezTo>
                  <a:lnTo>
                    <a:pt x="0" y="80758"/>
                  </a:lnTo>
                  <a:cubicBezTo>
                    <a:pt x="0" y="36157"/>
                    <a:pt x="36157" y="0"/>
                    <a:pt x="80758" y="0"/>
                  </a:cubicBezTo>
                  <a:close/>
                </a:path>
              </a:pathLst>
            </a:custGeom>
            <a:solidFill>
              <a:srgbClr val="E9F1EA"/>
            </a:solidFill>
          </p:spPr>
        </p:sp>
        <p:sp>
          <p:nvSpPr>
            <p:cNvPr id="8" name="TextBox 8"/>
            <p:cNvSpPr txBox="1"/>
            <p:nvPr/>
          </p:nvSpPr>
          <p:spPr>
            <a:xfrm>
              <a:off x="0" y="-104775"/>
              <a:ext cx="1287675" cy="1737762"/>
            </a:xfrm>
            <a:prstGeom prst="rect">
              <a:avLst/>
            </a:prstGeom>
          </p:spPr>
          <p:txBody>
            <a:bodyPr lIns="50800" tIns="50800" rIns="50800" bIns="50800" rtlCol="0" anchor="ctr"/>
            <a:lstStyle/>
            <a:p>
              <a:pPr algn="ctr">
                <a:lnSpc>
                  <a:spcPts val="3080"/>
                </a:lnSpc>
              </a:pPr>
              <a:endParaRPr/>
            </a:p>
          </p:txBody>
        </p:sp>
      </p:grpSp>
      <p:grpSp>
        <p:nvGrpSpPr>
          <p:cNvPr id="9" name="Group 9"/>
          <p:cNvGrpSpPr/>
          <p:nvPr/>
        </p:nvGrpSpPr>
        <p:grpSpPr>
          <a:xfrm>
            <a:off x="12370158" y="3058054"/>
            <a:ext cx="4889142" cy="6200246"/>
            <a:chOff x="0" y="0"/>
            <a:chExt cx="1287675" cy="1632987"/>
          </a:xfrm>
        </p:grpSpPr>
        <p:sp>
          <p:nvSpPr>
            <p:cNvPr id="10" name="Freeform 10"/>
            <p:cNvSpPr/>
            <p:nvPr/>
          </p:nvSpPr>
          <p:spPr>
            <a:xfrm>
              <a:off x="0" y="0"/>
              <a:ext cx="1287675" cy="1632987"/>
            </a:xfrm>
            <a:custGeom>
              <a:avLst/>
              <a:gdLst/>
              <a:ahLst/>
              <a:cxnLst/>
              <a:rect l="l" t="t" r="r" b="b"/>
              <a:pathLst>
                <a:path w="1287675" h="1632987">
                  <a:moveTo>
                    <a:pt x="80758" y="0"/>
                  </a:moveTo>
                  <a:lnTo>
                    <a:pt x="1206917" y="0"/>
                  </a:lnTo>
                  <a:cubicBezTo>
                    <a:pt x="1251519" y="0"/>
                    <a:pt x="1287675" y="36157"/>
                    <a:pt x="1287675" y="80758"/>
                  </a:cubicBezTo>
                  <a:lnTo>
                    <a:pt x="1287675" y="1552228"/>
                  </a:lnTo>
                  <a:cubicBezTo>
                    <a:pt x="1287675" y="1596830"/>
                    <a:pt x="1251519" y="1632987"/>
                    <a:pt x="1206917" y="1632987"/>
                  </a:cubicBezTo>
                  <a:lnTo>
                    <a:pt x="80758" y="1632987"/>
                  </a:lnTo>
                  <a:cubicBezTo>
                    <a:pt x="36157" y="1632987"/>
                    <a:pt x="0" y="1596830"/>
                    <a:pt x="0" y="1552228"/>
                  </a:cubicBezTo>
                  <a:lnTo>
                    <a:pt x="0" y="80758"/>
                  </a:lnTo>
                  <a:cubicBezTo>
                    <a:pt x="0" y="36157"/>
                    <a:pt x="36157" y="0"/>
                    <a:pt x="80758" y="0"/>
                  </a:cubicBezTo>
                  <a:close/>
                </a:path>
              </a:pathLst>
            </a:custGeom>
            <a:solidFill>
              <a:srgbClr val="E9F1EA"/>
            </a:solidFill>
          </p:spPr>
        </p:sp>
        <p:sp>
          <p:nvSpPr>
            <p:cNvPr id="11" name="TextBox 11"/>
            <p:cNvSpPr txBox="1"/>
            <p:nvPr/>
          </p:nvSpPr>
          <p:spPr>
            <a:xfrm>
              <a:off x="0" y="-104775"/>
              <a:ext cx="1287675" cy="1737762"/>
            </a:xfrm>
            <a:prstGeom prst="rect">
              <a:avLst/>
            </a:prstGeom>
          </p:spPr>
          <p:txBody>
            <a:bodyPr lIns="50800" tIns="50800" rIns="50800" bIns="50800" rtlCol="0" anchor="ctr"/>
            <a:lstStyle/>
            <a:p>
              <a:pPr algn="ctr">
                <a:lnSpc>
                  <a:spcPts val="3080"/>
                </a:lnSpc>
              </a:pPr>
              <a:endParaRPr/>
            </a:p>
          </p:txBody>
        </p:sp>
      </p:grpSp>
      <p:sp>
        <p:nvSpPr>
          <p:cNvPr id="12" name="Freeform 12"/>
          <p:cNvSpPr/>
          <p:nvPr/>
        </p:nvSpPr>
        <p:spPr>
          <a:xfrm>
            <a:off x="1930182" y="6395288"/>
            <a:ext cx="2245285" cy="2278426"/>
          </a:xfrm>
          <a:custGeom>
            <a:avLst/>
            <a:gdLst/>
            <a:ahLst/>
            <a:cxnLst/>
            <a:rect l="l" t="t" r="r" b="b"/>
            <a:pathLst>
              <a:path w="2245285" h="2278426">
                <a:moveTo>
                  <a:pt x="0" y="0"/>
                </a:moveTo>
                <a:lnTo>
                  <a:pt x="2245285" y="0"/>
                </a:lnTo>
                <a:lnTo>
                  <a:pt x="2245285" y="2278425"/>
                </a:lnTo>
                <a:lnTo>
                  <a:pt x="0" y="2278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913883" y="3524608"/>
            <a:ext cx="2210605" cy="2198548"/>
          </a:xfrm>
          <a:custGeom>
            <a:avLst/>
            <a:gdLst/>
            <a:ahLst/>
            <a:cxnLst/>
            <a:rect l="l" t="t" r="r" b="b"/>
            <a:pathLst>
              <a:path w="2210605" h="2198548">
                <a:moveTo>
                  <a:pt x="0" y="0"/>
                </a:moveTo>
                <a:lnTo>
                  <a:pt x="2210606" y="0"/>
                </a:lnTo>
                <a:lnTo>
                  <a:pt x="2210606" y="2198547"/>
                </a:lnTo>
                <a:lnTo>
                  <a:pt x="0" y="21985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375208" y="3612543"/>
            <a:ext cx="2879042" cy="1306365"/>
          </a:xfrm>
          <a:custGeom>
            <a:avLst/>
            <a:gdLst/>
            <a:ahLst/>
            <a:cxnLst/>
            <a:rect l="l" t="t" r="r" b="b"/>
            <a:pathLst>
              <a:path w="2879042" h="1306365">
                <a:moveTo>
                  <a:pt x="0" y="0"/>
                </a:moveTo>
                <a:lnTo>
                  <a:pt x="2879042" y="0"/>
                </a:lnTo>
                <a:lnTo>
                  <a:pt x="2879042" y="1306365"/>
                </a:lnTo>
                <a:lnTo>
                  <a:pt x="0" y="1306365"/>
                </a:lnTo>
                <a:lnTo>
                  <a:pt x="0" y="0"/>
                </a:lnTo>
                <a:close/>
              </a:path>
            </a:pathLst>
          </a:custGeom>
          <a:blipFill>
            <a:blip r:embed="rId8"/>
            <a:stretch>
              <a:fillRect/>
            </a:stretch>
          </a:blipFill>
        </p:spPr>
      </p:sp>
      <p:sp>
        <p:nvSpPr>
          <p:cNvPr id="15" name="Freeform 15"/>
          <p:cNvSpPr/>
          <p:nvPr/>
        </p:nvSpPr>
        <p:spPr>
          <a:xfrm>
            <a:off x="12563442" y="5542178"/>
            <a:ext cx="4502574" cy="2774712"/>
          </a:xfrm>
          <a:custGeom>
            <a:avLst/>
            <a:gdLst/>
            <a:ahLst/>
            <a:cxnLst/>
            <a:rect l="l" t="t" r="r" b="b"/>
            <a:pathLst>
              <a:path w="4502574" h="2774712">
                <a:moveTo>
                  <a:pt x="0" y="0"/>
                </a:moveTo>
                <a:lnTo>
                  <a:pt x="4502574" y="0"/>
                </a:lnTo>
                <a:lnTo>
                  <a:pt x="4502574" y="2774712"/>
                </a:lnTo>
                <a:lnTo>
                  <a:pt x="0" y="2774712"/>
                </a:lnTo>
                <a:lnTo>
                  <a:pt x="0" y="0"/>
                </a:lnTo>
                <a:close/>
              </a:path>
            </a:pathLst>
          </a:custGeom>
          <a:blipFill>
            <a:blip r:embed="rId9"/>
            <a:stretch>
              <a:fillRect/>
            </a:stretch>
          </a:blipFill>
        </p:spPr>
      </p:sp>
      <p:sp>
        <p:nvSpPr>
          <p:cNvPr id="16" name="Freeform 16"/>
          <p:cNvSpPr/>
          <p:nvPr/>
        </p:nvSpPr>
        <p:spPr>
          <a:xfrm>
            <a:off x="7675529" y="6096735"/>
            <a:ext cx="2687314" cy="2875531"/>
          </a:xfrm>
          <a:custGeom>
            <a:avLst/>
            <a:gdLst/>
            <a:ahLst/>
            <a:cxnLst/>
            <a:rect l="l" t="t" r="r" b="b"/>
            <a:pathLst>
              <a:path w="2687314" h="2875531">
                <a:moveTo>
                  <a:pt x="0" y="0"/>
                </a:moveTo>
                <a:lnTo>
                  <a:pt x="2687314" y="0"/>
                </a:lnTo>
                <a:lnTo>
                  <a:pt x="2687314" y="2875531"/>
                </a:lnTo>
                <a:lnTo>
                  <a:pt x="0" y="28755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1930182" y="1402221"/>
            <a:ext cx="14427636"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ea typeface="Agrandir"/>
                <a:cs typeface="Agrandir"/>
                <a:sym typeface="Agrandir"/>
              </a:rPr>
              <a:t>Tech Stack and Tools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474921"/>
            <a:ext cx="8891583" cy="3337158"/>
            <a:chOff x="0" y="0"/>
            <a:chExt cx="11855445" cy="4449545"/>
          </a:xfrm>
        </p:grpSpPr>
        <p:sp>
          <p:nvSpPr>
            <p:cNvPr id="3" name="TextBox 3"/>
            <p:cNvSpPr txBox="1"/>
            <p:nvPr/>
          </p:nvSpPr>
          <p:spPr>
            <a:xfrm>
              <a:off x="0" y="1975373"/>
              <a:ext cx="11855445" cy="2474172"/>
            </a:xfrm>
            <a:prstGeom prst="rect">
              <a:avLst/>
            </a:prstGeom>
          </p:spPr>
          <p:txBody>
            <a:bodyPr lIns="0" tIns="0" rIns="0" bIns="0" rtlCol="0" anchor="t">
              <a:spAutoFit/>
            </a:bodyPr>
            <a:lstStyle/>
            <a:p>
              <a:pPr marL="561342" lvl="1" indent="-280671" algn="l">
                <a:lnSpc>
                  <a:spcPts val="3640"/>
                </a:lnSpc>
                <a:buFont typeface="Arial"/>
                <a:buChar char="•"/>
              </a:pPr>
              <a:r>
                <a:rPr lang="en-US" sz="2600">
                  <a:solidFill>
                    <a:srgbClr val="2B2B2B"/>
                  </a:solidFill>
                  <a:latin typeface="Agrandir"/>
                  <a:ea typeface="Agrandir"/>
                  <a:cs typeface="Agrandir"/>
                  <a:sym typeface="Agrandir"/>
                </a:rPr>
                <a:t>Dataset Availability</a:t>
              </a:r>
            </a:p>
            <a:p>
              <a:pPr marL="561342" lvl="1" indent="-280671" algn="l">
                <a:lnSpc>
                  <a:spcPts val="3640"/>
                </a:lnSpc>
                <a:buFont typeface="Arial"/>
                <a:buChar char="•"/>
              </a:pPr>
              <a:r>
                <a:rPr lang="en-US" sz="2600">
                  <a:solidFill>
                    <a:srgbClr val="2B2B2B"/>
                  </a:solidFill>
                  <a:latin typeface="Agrandir"/>
                  <a:ea typeface="Agrandir"/>
                  <a:cs typeface="Agrandir"/>
                  <a:sym typeface="Agrandir"/>
                </a:rPr>
                <a:t>Switch Off Hindering Functionality</a:t>
              </a:r>
            </a:p>
            <a:p>
              <a:pPr marL="561342" lvl="1" indent="-280671" algn="l">
                <a:lnSpc>
                  <a:spcPts val="3640"/>
                </a:lnSpc>
                <a:buFont typeface="Arial"/>
                <a:buChar char="•"/>
              </a:pPr>
              <a:r>
                <a:rPr lang="en-US" sz="2600">
                  <a:solidFill>
                    <a:srgbClr val="2B2B2B"/>
                  </a:solidFill>
                  <a:latin typeface="Agrandir"/>
                  <a:ea typeface="Agrandir"/>
                  <a:cs typeface="Agrandir"/>
                  <a:sym typeface="Agrandir"/>
                </a:rPr>
                <a:t>Availability of Goggle Map API</a:t>
              </a:r>
            </a:p>
            <a:p>
              <a:pPr marL="561342" lvl="1" indent="-280671" algn="l">
                <a:lnSpc>
                  <a:spcPts val="3640"/>
                </a:lnSpc>
                <a:buFont typeface="Arial"/>
                <a:buChar char="•"/>
              </a:pPr>
              <a:r>
                <a:rPr lang="en-US" sz="2600">
                  <a:solidFill>
                    <a:srgbClr val="2B2B2B"/>
                  </a:solidFill>
                  <a:latin typeface="Agrandir"/>
                  <a:ea typeface="Agrandir"/>
                  <a:cs typeface="Agrandir"/>
                  <a:sym typeface="Agrandir"/>
                </a:rPr>
                <a:t>Time Constraint</a:t>
              </a:r>
            </a:p>
          </p:txBody>
        </p:sp>
        <p:sp>
          <p:nvSpPr>
            <p:cNvPr id="4" name="TextBox 4"/>
            <p:cNvSpPr txBox="1"/>
            <p:nvPr/>
          </p:nvSpPr>
          <p:spPr>
            <a:xfrm>
              <a:off x="0" y="-190500"/>
              <a:ext cx="11855445" cy="16002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ea typeface="Agrandir"/>
                  <a:cs typeface="Agrandir"/>
                  <a:sym typeface="Agrandir"/>
                </a:rPr>
                <a:t>Limitations</a:t>
              </a:r>
            </a:p>
          </p:txBody>
        </p:sp>
      </p:grpSp>
      <p:pic>
        <p:nvPicPr>
          <p:cNvPr id="5" name="Picture 5"/>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6" name="Picture 6"/>
          <p:cNvPicPr>
            <a:picLocks noChangeAspect="1"/>
          </p:cNvPicPr>
          <p:nvPr/>
        </p:nvPicPr>
        <p:blipFill>
          <a:blip r:embed="rId3"/>
          <a:srcRect/>
          <a:stretch>
            <a:fillRect/>
          </a:stretch>
        </p:blipFill>
        <p:spPr>
          <a:xfrm>
            <a:off x="-3463659" y="-599139"/>
            <a:ext cx="5865675" cy="52310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389</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Agrandir Bold</vt:lpstr>
      <vt:lpstr>Calibri</vt:lpstr>
      <vt:lpstr>Agrandir</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W-Secure</dc:title>
  <cp:lastModifiedBy>Rakesh Sharma</cp:lastModifiedBy>
  <cp:revision>2</cp:revision>
  <dcterms:created xsi:type="dcterms:W3CDTF">2006-08-16T00:00:00Z</dcterms:created>
  <dcterms:modified xsi:type="dcterms:W3CDTF">2025-05-10T10:00:44Z</dcterms:modified>
  <dc:identifier>DAGl0v8X7gY</dc:identifier>
</cp:coreProperties>
</file>